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86" r:id="rId7"/>
    <p:sldId id="287" r:id="rId8"/>
    <p:sldId id="289" r:id="rId9"/>
    <p:sldId id="293" r:id="rId10"/>
    <p:sldId id="294" r:id="rId11"/>
    <p:sldId id="264"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Weal" initials="" lastIdx="35" clrIdx="0"/>
  <p:cmAuthor id="1" name="Amy Crawley" initials="AC" lastIdx="2" clrIdx="1">
    <p:extLst>
      <p:ext uri="{19B8F6BF-5375-455C-9EA6-DF929625EA0E}">
        <p15:presenceInfo xmlns:p15="http://schemas.microsoft.com/office/powerpoint/2012/main" userId="c08f99662a23e82a" providerId="Windows Live"/>
      </p:ext>
    </p:extLst>
  </p:cmAuthor>
  <p:cmAuthor id="2" name="Clare Joyce" initials="CJ" lastIdx="5" clrIdx="2">
    <p:extLst>
      <p:ext uri="{19B8F6BF-5375-455C-9EA6-DF929625EA0E}">
        <p15:presenceInfo xmlns:p15="http://schemas.microsoft.com/office/powerpoint/2012/main" userId="fb78046e84118d38" providerId="Windows Live"/>
      </p:ext>
    </p:extLst>
  </p:cmAuthor>
  <p:cmAuthor id="3" name="wendy weal" initials="ww" lastIdx="6" clrIdx="3">
    <p:extLst>
      <p:ext uri="{19B8F6BF-5375-455C-9EA6-DF929625EA0E}">
        <p15:presenceInfo xmlns:p15="http://schemas.microsoft.com/office/powerpoint/2012/main" userId="60206feb47e5d3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D3D"/>
    <a:srgbClr val="8EC63F"/>
    <a:srgbClr val="20BECA"/>
    <a:srgbClr val="C5E19B"/>
    <a:srgbClr val="5DDBE5"/>
    <a:srgbClr val="B3EEF3"/>
    <a:srgbClr val="FBFBFB"/>
    <a:srgbClr val="A5D064"/>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4660"/>
  </p:normalViewPr>
  <p:slideViewPr>
    <p:cSldViewPr snapToGrid="0">
      <p:cViewPr varScale="1">
        <p:scale>
          <a:sx n="75" d="100"/>
          <a:sy n="75" d="100"/>
        </p:scale>
        <p:origin x="3042"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1558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420045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424310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47815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353247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57955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59487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93887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20945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241043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46664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055655C-E169-43C6-B564-936DFD84BB43}" type="datetimeFigureOut">
              <a:rPr lang="en-GB" smtClean="0"/>
              <a:t>01/08/2022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07CE1F0-E7F4-4E49-92C4-1E8E5F364BDC}" type="slidenum">
              <a:rPr lang="en-GB" smtClean="0"/>
              <a:t>‹#›</a:t>
            </a:fld>
            <a:endParaRPr lang="en-GB" dirty="0"/>
          </a:p>
        </p:txBody>
      </p:sp>
    </p:spTree>
    <p:extLst>
      <p:ext uri="{BB962C8B-B14F-4D97-AF65-F5344CB8AC3E}">
        <p14:creationId xmlns:p14="http://schemas.microsoft.com/office/powerpoint/2010/main" val="168821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www.interfaceenterprise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
          <p:cNvSpPr txBox="1">
            <a:spLocks noChangeArrowheads="1"/>
          </p:cNvSpPr>
          <p:nvPr/>
        </p:nvSpPr>
        <p:spPr bwMode="auto">
          <a:xfrm>
            <a:off x="182880" y="0"/>
            <a:ext cx="1985555" cy="626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med" len="med"/>
                <a:tailEnd type="none" w="med" len="med"/>
              </a14:hiddenLine>
            </a:ext>
          </a:extLst>
        </p:spPr>
        <p:txBody>
          <a:bodyPr rot="0" vert="horz" wrap="square" lIns="91440" tIns="91440" rIns="91440" bIns="91440" anchor="t" anchorCtr="0" upright="1">
            <a:noAutofit/>
          </a:bodyPr>
          <a:lstStyle/>
          <a:p>
            <a:pPr>
              <a:lnSpc>
                <a:spcPct val="115000"/>
              </a:lnSpc>
              <a:spcAft>
                <a:spcPts val="1000"/>
              </a:spcAft>
            </a:pPr>
            <a:endParaRPr lang="en-GB" sz="1100" dirty="0">
              <a:solidFill>
                <a:srgbClr val="333333"/>
              </a:solidFill>
              <a:effectLst/>
              <a:latin typeface="Arial Rounded MT Bold" panose="020F07040305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66749"/>
            <a:ext cx="8172450" cy="11906864"/>
          </a:xfrm>
          <a:prstGeom prst="rect">
            <a:avLst/>
          </a:prstGeom>
        </p:spPr>
      </p:pic>
      <p:sp>
        <p:nvSpPr>
          <p:cNvPr id="5" name="Text Box 13"/>
          <p:cNvSpPr txBox="1">
            <a:spLocks noChangeArrowheads="1"/>
          </p:cNvSpPr>
          <p:nvPr/>
        </p:nvSpPr>
        <p:spPr bwMode="auto">
          <a:xfrm>
            <a:off x="182880" y="826986"/>
            <a:ext cx="6412473" cy="6674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med" len="med"/>
                <a:tailEnd type="none" w="med" len="med"/>
              </a14:hiddenLine>
            </a:ext>
          </a:extLst>
        </p:spPr>
        <p:txBody>
          <a:bodyPr rot="0" vert="horz" wrap="square" lIns="91440" tIns="91440" rIns="91440" bIns="91440" anchor="t" anchorCtr="0" upright="1">
            <a:noAutofit/>
          </a:bodyPr>
          <a:lstStyle/>
          <a:p>
            <a:pPr algn="ctr">
              <a:lnSpc>
                <a:spcPct val="115000"/>
              </a:lnSpc>
              <a:spcAft>
                <a:spcPts val="1000"/>
              </a:spcAft>
            </a:pPr>
            <a:r>
              <a:rPr lang="en-GB" sz="40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p>
          <a:p>
            <a:pPr algn="ctr">
              <a:lnSpc>
                <a:spcPct val="115000"/>
              </a:lnSpc>
              <a:spcAft>
                <a:spcPts val="1000"/>
              </a:spcAft>
            </a:pPr>
            <a:r>
              <a:rPr lang="en-GB" sz="44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5 reasons why the </a:t>
            </a:r>
            <a:r>
              <a:rPr lang="en-GB" sz="4400" dirty="0">
                <a:solidFill>
                  <a:srgbClr val="424D3D"/>
                </a:solidFill>
                <a:latin typeface="Arial Rounded MT Bold" panose="020F0704030504030204" pitchFamily="34" charset="0"/>
                <a:ea typeface="Calibri" panose="020F0502020204030204" pitchFamily="34" charset="0"/>
                <a:cs typeface="Calibri" panose="020F0502020204030204" pitchFamily="34" charset="0"/>
              </a:rPr>
              <a:t>Early Help/Family Hub Practitioner Programme</a:t>
            </a:r>
            <a:r>
              <a:rPr lang="en-GB" sz="44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p>
          <a:p>
            <a:pPr algn="ctr">
              <a:lnSpc>
                <a:spcPct val="115000"/>
              </a:lnSpc>
              <a:spcAft>
                <a:spcPts val="1000"/>
              </a:spcAft>
            </a:pPr>
            <a:r>
              <a:rPr lang="en-GB" sz="44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meets your workforce needs. </a:t>
            </a:r>
          </a:p>
        </p:txBody>
      </p:sp>
      <p:sp>
        <p:nvSpPr>
          <p:cNvPr id="9" name="Rectangle 8"/>
          <p:cNvSpPr/>
          <p:nvPr/>
        </p:nvSpPr>
        <p:spPr>
          <a:xfrm>
            <a:off x="-533400" y="8315325"/>
            <a:ext cx="8020050" cy="267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745" y="8515702"/>
            <a:ext cx="2898775" cy="118459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853745" y="8568987"/>
            <a:ext cx="2898775" cy="1184594"/>
          </a:xfrm>
          <a:prstGeom prst="rect">
            <a:avLst/>
          </a:prstGeom>
          <a:noFill/>
          <a:ln w="180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006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83603" y="1254499"/>
            <a:ext cx="6479177" cy="4992264"/>
          </a:xfrm>
          <a:prstGeom prst="rect">
            <a:avLst/>
          </a:prstGeom>
          <a:noFill/>
        </p:spPr>
        <p:txBody>
          <a:bodyPr wrap="square" lIns="288000" rIns="288000" rtlCol="0">
            <a:spAutoFit/>
          </a:bodyPr>
          <a:lstStyle/>
          <a:p>
            <a:pPr algn="ctr">
              <a:lnSpc>
                <a:spcPct val="114000"/>
              </a:lnSpc>
            </a:pPr>
            <a:endParaRPr lang="en-GB" sz="1600" b="1" dirty="0">
              <a:solidFill>
                <a:srgbClr val="424D3D"/>
              </a:solidFill>
            </a:endParaRPr>
          </a:p>
          <a:p>
            <a:pPr algn="ctr">
              <a:lnSpc>
                <a:spcPct val="114000"/>
              </a:lnSpc>
            </a:pPr>
            <a:r>
              <a:rPr lang="en-GB" sz="2400" b="1" dirty="0">
                <a:solidFill>
                  <a:srgbClr val="424D3D"/>
                </a:solidFill>
              </a:rPr>
              <a:t>It meets latest policy and practice </a:t>
            </a:r>
          </a:p>
          <a:p>
            <a:pPr algn="ctr">
              <a:lnSpc>
                <a:spcPct val="114000"/>
              </a:lnSpc>
            </a:pPr>
            <a:endParaRPr lang="en-GB" sz="1600" b="1" dirty="0">
              <a:solidFill>
                <a:srgbClr val="424D3D"/>
              </a:solidFill>
            </a:endParaRPr>
          </a:p>
          <a:p>
            <a:pPr>
              <a:lnSpc>
                <a:spcPct val="114000"/>
              </a:lnSpc>
            </a:pPr>
            <a:r>
              <a:rPr lang="en-GB" sz="1600" b="1" dirty="0">
                <a:solidFill>
                  <a:srgbClr val="424D3D"/>
                </a:solidFill>
              </a:rPr>
              <a:t>This is a comprehensive 4 day skills based training programme specifically developed for the Family Hub and Early Help workforce. </a:t>
            </a:r>
          </a:p>
          <a:p>
            <a:pPr>
              <a:lnSpc>
                <a:spcPct val="114000"/>
              </a:lnSpc>
            </a:pPr>
            <a:endParaRPr lang="en-GB" sz="1400" dirty="0">
              <a:solidFill>
                <a:srgbClr val="424D3D"/>
              </a:solidFill>
            </a:endParaRPr>
          </a:p>
          <a:p>
            <a:pPr>
              <a:lnSpc>
                <a:spcPct val="114000"/>
              </a:lnSpc>
            </a:pPr>
            <a:r>
              <a:rPr lang="en-GB" sz="1400" dirty="0">
                <a:solidFill>
                  <a:srgbClr val="424D3D"/>
                </a:solidFill>
              </a:rPr>
              <a:t>We have trained over </a:t>
            </a:r>
            <a:r>
              <a:rPr lang="en-GB" sz="1400" b="1" dirty="0">
                <a:solidFill>
                  <a:srgbClr val="424D3D"/>
                </a:solidFill>
              </a:rPr>
              <a:t>14,100 </a:t>
            </a:r>
            <a:r>
              <a:rPr lang="en-GB" sz="1400" dirty="0">
                <a:solidFill>
                  <a:srgbClr val="424D3D"/>
                </a:solidFill>
              </a:rPr>
              <a:t>practitioners and managers across the Country.</a:t>
            </a:r>
          </a:p>
          <a:p>
            <a:pPr>
              <a:lnSpc>
                <a:spcPct val="114000"/>
              </a:lnSpc>
            </a:pPr>
            <a:r>
              <a:rPr lang="en-GB" sz="1400" dirty="0">
                <a:solidFill>
                  <a:srgbClr val="424D3D"/>
                </a:solidFill>
              </a:rPr>
              <a:t>We created this course to meet the changing needs of practitioners who need to  work across the age range and with </a:t>
            </a:r>
            <a:r>
              <a:rPr lang="en-GB" sz="1400" b="1" dirty="0">
                <a:solidFill>
                  <a:srgbClr val="424D3D"/>
                </a:solidFill>
              </a:rPr>
              <a:t>all family members </a:t>
            </a:r>
            <a:r>
              <a:rPr lang="en-GB" sz="1400" dirty="0">
                <a:solidFill>
                  <a:srgbClr val="424D3D"/>
                </a:solidFill>
              </a:rPr>
              <a:t>to achieve sustainable outcomes </a:t>
            </a:r>
            <a:r>
              <a:rPr lang="en-GB" sz="1400" b="1" dirty="0">
                <a:solidFill>
                  <a:srgbClr val="424D3D"/>
                </a:solidFill>
              </a:rPr>
              <a:t>through multi-agency or integrated working.</a:t>
            </a:r>
          </a:p>
          <a:p>
            <a:pPr>
              <a:lnSpc>
                <a:spcPct val="114000"/>
              </a:lnSpc>
            </a:pPr>
            <a:endParaRPr lang="en-GB" sz="1400" b="1" dirty="0">
              <a:solidFill>
                <a:srgbClr val="424D3D"/>
              </a:solidFill>
            </a:endParaRPr>
          </a:p>
          <a:p>
            <a:pPr>
              <a:lnSpc>
                <a:spcPct val="114000"/>
              </a:lnSpc>
            </a:pPr>
            <a:r>
              <a:rPr lang="en-GB" sz="1400" dirty="0">
                <a:solidFill>
                  <a:srgbClr val="424D3D"/>
                </a:solidFill>
              </a:rPr>
              <a:t>Some staff need </a:t>
            </a:r>
            <a:r>
              <a:rPr lang="en-GB" sz="1400" b="1" dirty="0">
                <a:solidFill>
                  <a:srgbClr val="424D3D"/>
                </a:solidFill>
              </a:rPr>
              <a:t>new skills</a:t>
            </a:r>
            <a:r>
              <a:rPr lang="en-GB" sz="1400" dirty="0">
                <a:solidFill>
                  <a:srgbClr val="424D3D"/>
                </a:solidFill>
              </a:rPr>
              <a:t>. Others want to understand how to adapt their skills to new context and clients.  Most want to understand how their role fits with strategy, other partners and local outcome plans. </a:t>
            </a:r>
          </a:p>
          <a:p>
            <a:pPr algn="ctr">
              <a:lnSpc>
                <a:spcPct val="114000"/>
              </a:lnSpc>
            </a:pPr>
            <a:endParaRPr lang="en-GB" sz="1400" dirty="0">
              <a:solidFill>
                <a:srgbClr val="424D3D"/>
              </a:solidFill>
            </a:endParaRPr>
          </a:p>
          <a:p>
            <a:pPr>
              <a:lnSpc>
                <a:spcPct val="114000"/>
              </a:lnSpc>
            </a:pPr>
            <a:r>
              <a:rPr lang="en-GB" sz="1400" dirty="0">
                <a:solidFill>
                  <a:srgbClr val="424D3D"/>
                </a:solidFill>
              </a:rPr>
              <a:t>We have been continually developing this course which we know </a:t>
            </a:r>
            <a:r>
              <a:rPr lang="en-GB" sz="1400" b="1" dirty="0">
                <a:solidFill>
                  <a:srgbClr val="424D3D"/>
                </a:solidFill>
              </a:rPr>
              <a:t>meets current workforce needs</a:t>
            </a:r>
            <a:r>
              <a:rPr lang="en-GB" sz="1400" dirty="0">
                <a:solidFill>
                  <a:srgbClr val="424D3D"/>
                </a:solidFill>
              </a:rPr>
              <a:t>. </a:t>
            </a:r>
            <a:endParaRPr lang="en-GB" sz="1200" dirty="0">
              <a:solidFill>
                <a:srgbClr val="424D3D"/>
              </a:solidFill>
            </a:endParaRPr>
          </a:p>
          <a:p>
            <a:pPr algn="ctr">
              <a:lnSpc>
                <a:spcPct val="114000"/>
              </a:lnSpc>
            </a:pPr>
            <a:endParaRPr lang="en-GB" sz="1200" dirty="0">
              <a:solidFill>
                <a:srgbClr val="424D3D"/>
              </a:solidFill>
            </a:endParaRPr>
          </a:p>
          <a:p>
            <a:pPr algn="ctr">
              <a:lnSpc>
                <a:spcPct val="114000"/>
              </a:lnSpc>
            </a:pPr>
            <a:endParaRPr lang="en-GB" sz="1200" dirty="0">
              <a:solidFill>
                <a:srgbClr val="424D3D"/>
              </a:solidFill>
            </a:endParaRPr>
          </a:p>
        </p:txBody>
      </p:sp>
      <p:sp>
        <p:nvSpPr>
          <p:cNvPr id="8" name="Oval 7"/>
          <p:cNvSpPr/>
          <p:nvPr/>
        </p:nvSpPr>
        <p:spPr>
          <a:xfrm>
            <a:off x="2823118" y="433615"/>
            <a:ext cx="1200149" cy="1162050"/>
          </a:xfrm>
          <a:prstGeom prst="ellipse">
            <a:avLst/>
          </a:prstGeom>
          <a:solidFill>
            <a:srgbClr val="20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3600" b="1" dirty="0">
                <a:solidFill>
                  <a:srgbClr val="FFFFFF"/>
                </a:solidFill>
                <a:effectLst/>
                <a:ea typeface="Calibri" panose="020F0502020204030204" pitchFamily="34" charset="0"/>
                <a:cs typeface="Calibri" panose="020F0502020204030204" pitchFamily="34" charset="0"/>
              </a:rPr>
              <a:t>1</a:t>
            </a:r>
            <a:endParaRPr lang="en-GB" dirty="0">
              <a:solidFill>
                <a:srgbClr val="333333"/>
              </a:solidFill>
              <a:effectLst/>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91474"/>
            <a:ext cx="6858000" cy="3614526"/>
          </a:xfrm>
          <a:prstGeom prst="rect">
            <a:avLst/>
          </a:prstGeom>
        </p:spPr>
      </p:pic>
    </p:spTree>
    <p:extLst>
      <p:ext uri="{BB962C8B-B14F-4D97-AF65-F5344CB8AC3E}">
        <p14:creationId xmlns:p14="http://schemas.microsoft.com/office/powerpoint/2010/main" val="61037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70700" y="1755880"/>
            <a:ext cx="6479177" cy="5916107"/>
          </a:xfrm>
          <a:prstGeom prst="rect">
            <a:avLst/>
          </a:prstGeom>
          <a:noFill/>
        </p:spPr>
        <p:txBody>
          <a:bodyPr wrap="square" lIns="396000" rIns="396000" rtlCol="0">
            <a:spAutoFit/>
          </a:bodyPr>
          <a:lstStyle/>
          <a:p>
            <a:pPr algn="ctr">
              <a:lnSpc>
                <a:spcPct val="114000"/>
              </a:lnSpc>
            </a:pPr>
            <a:r>
              <a:rPr lang="en-GB" sz="2400" b="1" dirty="0">
                <a:solidFill>
                  <a:srgbClr val="424D3D"/>
                </a:solidFill>
              </a:rPr>
              <a:t>It’s based on what the sector needs</a:t>
            </a:r>
          </a:p>
          <a:p>
            <a:pPr>
              <a:lnSpc>
                <a:spcPct val="114000"/>
              </a:lnSpc>
            </a:pPr>
            <a:endParaRPr lang="en-GB" sz="1400" dirty="0">
              <a:solidFill>
                <a:srgbClr val="424D3D"/>
              </a:solidFill>
            </a:endParaRPr>
          </a:p>
          <a:p>
            <a:pPr>
              <a:lnSpc>
                <a:spcPct val="114000"/>
              </a:lnSpc>
            </a:pPr>
            <a:r>
              <a:rPr lang="en-GB" sz="1400" dirty="0">
                <a:solidFill>
                  <a:srgbClr val="424D3D"/>
                </a:solidFill>
              </a:rPr>
              <a:t>We have been delivering this across the Country to many areas and it is built on what </a:t>
            </a:r>
            <a:r>
              <a:rPr lang="en-GB" sz="1400" b="1" dirty="0">
                <a:solidFill>
                  <a:srgbClr val="424D3D"/>
                </a:solidFill>
              </a:rPr>
              <a:t>we know areas need </a:t>
            </a:r>
            <a:r>
              <a:rPr lang="en-GB" sz="1400" dirty="0">
                <a:solidFill>
                  <a:srgbClr val="424D3D"/>
                </a:solidFill>
              </a:rPr>
              <a:t>and </a:t>
            </a:r>
            <a:r>
              <a:rPr lang="en-GB" sz="1400" b="1" dirty="0">
                <a:solidFill>
                  <a:srgbClr val="424D3D"/>
                </a:solidFill>
              </a:rPr>
              <a:t>what we know works</a:t>
            </a:r>
            <a:r>
              <a:rPr lang="en-GB" sz="1400" dirty="0">
                <a:solidFill>
                  <a:srgbClr val="424D3D"/>
                </a:solidFill>
              </a:rPr>
              <a:t> to create an </a:t>
            </a:r>
            <a:r>
              <a:rPr lang="en-GB" sz="1400" b="1" dirty="0">
                <a:solidFill>
                  <a:srgbClr val="424D3D"/>
                </a:solidFill>
              </a:rPr>
              <a:t>effective workforce </a:t>
            </a:r>
            <a:r>
              <a:rPr lang="en-GB" sz="1400" dirty="0">
                <a:solidFill>
                  <a:srgbClr val="424D3D"/>
                </a:solidFill>
              </a:rPr>
              <a:t>for those working with children and families. The course:</a:t>
            </a:r>
            <a:br>
              <a:rPr lang="en-GB" sz="1400" dirty="0">
                <a:solidFill>
                  <a:srgbClr val="424D3D"/>
                </a:solidFill>
              </a:rPr>
            </a:br>
            <a:endParaRPr lang="en-GB" sz="1400" dirty="0">
              <a:solidFill>
                <a:srgbClr val="424D3D"/>
              </a:solidFill>
            </a:endParaRPr>
          </a:p>
          <a:p>
            <a:pPr marL="285750" indent="-285750">
              <a:lnSpc>
                <a:spcPct val="114000"/>
              </a:lnSpc>
              <a:buFont typeface="Arial" panose="020B0604020202020204" pitchFamily="34" charset="0"/>
              <a:buChar char="•"/>
            </a:pPr>
            <a:r>
              <a:rPr lang="en-GB" sz="1400" dirty="0">
                <a:solidFill>
                  <a:srgbClr val="424D3D"/>
                </a:solidFill>
              </a:rPr>
              <a:t>equips learners with </a:t>
            </a:r>
            <a:r>
              <a:rPr lang="en-GB" sz="1400" b="1" dirty="0">
                <a:solidFill>
                  <a:srgbClr val="424D3D"/>
                </a:solidFill>
              </a:rPr>
              <a:t>understanding, skills, ability and confidence </a:t>
            </a:r>
            <a:r>
              <a:rPr lang="en-GB" sz="1400" dirty="0">
                <a:solidFill>
                  <a:srgbClr val="424D3D"/>
                </a:solidFill>
              </a:rPr>
              <a:t>work effectively with children, individuals and families with both complex and emerging needs</a:t>
            </a:r>
          </a:p>
          <a:p>
            <a:pPr marL="285750" indent="-285750">
              <a:lnSpc>
                <a:spcPct val="114000"/>
              </a:lnSpc>
              <a:buFont typeface="Arial" panose="020B0604020202020204" pitchFamily="34" charset="0"/>
              <a:buChar char="•"/>
            </a:pPr>
            <a:r>
              <a:rPr lang="en-GB" sz="1400" dirty="0">
                <a:solidFill>
                  <a:srgbClr val="424D3D"/>
                </a:solidFill>
              </a:rPr>
              <a:t>provides a programme which </a:t>
            </a:r>
            <a:r>
              <a:rPr lang="en-GB" sz="1400" b="1" dirty="0">
                <a:solidFill>
                  <a:srgbClr val="424D3D"/>
                </a:solidFill>
              </a:rPr>
              <a:t>is fit for purpose </a:t>
            </a:r>
            <a:r>
              <a:rPr lang="en-GB" sz="1400" dirty="0">
                <a:solidFill>
                  <a:srgbClr val="424D3D"/>
                </a:solidFill>
              </a:rPr>
              <a:t>and meets the current workforce needs</a:t>
            </a:r>
          </a:p>
          <a:p>
            <a:pPr marL="285750" indent="-285750">
              <a:lnSpc>
                <a:spcPct val="114000"/>
              </a:lnSpc>
              <a:buFont typeface="Arial" panose="020B0604020202020204" pitchFamily="34" charset="0"/>
              <a:buChar char="•"/>
            </a:pPr>
            <a:r>
              <a:rPr lang="en-GB" sz="1400" dirty="0">
                <a:solidFill>
                  <a:srgbClr val="424D3D"/>
                </a:solidFill>
              </a:rPr>
              <a:t>gives skills based training which takes into account the </a:t>
            </a:r>
            <a:r>
              <a:rPr lang="en-GB" sz="1400" b="1" dirty="0">
                <a:solidFill>
                  <a:srgbClr val="424D3D"/>
                </a:solidFill>
              </a:rPr>
              <a:t>differing role </a:t>
            </a:r>
            <a:r>
              <a:rPr lang="en-GB" sz="1400" dirty="0">
                <a:solidFill>
                  <a:srgbClr val="424D3D"/>
                </a:solidFill>
              </a:rPr>
              <a:t>that practitioners hold</a:t>
            </a:r>
          </a:p>
          <a:p>
            <a:pPr marL="285750" indent="-285750">
              <a:lnSpc>
                <a:spcPct val="114000"/>
              </a:lnSpc>
              <a:buFont typeface="Arial" panose="020B0604020202020204" pitchFamily="34" charset="0"/>
              <a:buChar char="•"/>
            </a:pPr>
            <a:r>
              <a:rPr lang="en-GB" sz="1400" dirty="0">
                <a:solidFill>
                  <a:srgbClr val="424D3D"/>
                </a:solidFill>
              </a:rPr>
              <a:t>meets the need of a </a:t>
            </a:r>
            <a:r>
              <a:rPr lang="en-GB" sz="1400" b="1" dirty="0">
                <a:solidFill>
                  <a:srgbClr val="424D3D"/>
                </a:solidFill>
              </a:rPr>
              <a:t>multi-agency</a:t>
            </a:r>
            <a:r>
              <a:rPr lang="en-GB" sz="1400" dirty="0">
                <a:solidFill>
                  <a:srgbClr val="424D3D"/>
                </a:solidFill>
              </a:rPr>
              <a:t> partner workforce </a:t>
            </a:r>
          </a:p>
          <a:p>
            <a:pPr marL="285750" indent="-285750">
              <a:lnSpc>
                <a:spcPct val="114000"/>
              </a:lnSpc>
              <a:buFont typeface="Arial" panose="020B0604020202020204" pitchFamily="34" charset="0"/>
              <a:buChar char="•"/>
            </a:pPr>
            <a:r>
              <a:rPr lang="en-GB" sz="1400" dirty="0">
                <a:solidFill>
                  <a:srgbClr val="424D3D"/>
                </a:solidFill>
              </a:rPr>
              <a:t>provides training in essential areas which have been </a:t>
            </a:r>
            <a:r>
              <a:rPr lang="en-GB" sz="1400" b="1" dirty="0">
                <a:solidFill>
                  <a:srgbClr val="424D3D"/>
                </a:solidFill>
              </a:rPr>
              <a:t>identified as skill shortages in practice</a:t>
            </a:r>
            <a:r>
              <a:rPr lang="en-GB" sz="1400" dirty="0">
                <a:solidFill>
                  <a:srgbClr val="424D3D"/>
                </a:solidFill>
              </a:rPr>
              <a:t> including practitioners effectively addressing concerns, holding difficult conversations and bringing about sustainable change </a:t>
            </a:r>
          </a:p>
          <a:p>
            <a:pPr marL="285750" indent="-285750">
              <a:lnSpc>
                <a:spcPct val="114000"/>
              </a:lnSpc>
              <a:buFont typeface="Arial" panose="020B0604020202020204" pitchFamily="34" charset="0"/>
              <a:buChar char="•"/>
            </a:pPr>
            <a:r>
              <a:rPr lang="en-GB" sz="1400" dirty="0">
                <a:solidFill>
                  <a:srgbClr val="424D3D"/>
                </a:solidFill>
              </a:rPr>
              <a:t>a </a:t>
            </a:r>
            <a:r>
              <a:rPr lang="en-GB" sz="1400" b="1" dirty="0">
                <a:solidFill>
                  <a:srgbClr val="424D3D"/>
                </a:solidFill>
              </a:rPr>
              <a:t>flexible programme </a:t>
            </a:r>
            <a:r>
              <a:rPr lang="en-GB" sz="1400" dirty="0">
                <a:solidFill>
                  <a:srgbClr val="424D3D"/>
                </a:solidFill>
              </a:rPr>
              <a:t>with an opportunity to tailor content to meet local needs by using local forms, internal processes etc. </a:t>
            </a:r>
          </a:p>
          <a:p>
            <a:pPr>
              <a:lnSpc>
                <a:spcPct val="114000"/>
              </a:lnSpc>
            </a:pPr>
            <a:endParaRPr lang="en-GB" sz="1400" dirty="0">
              <a:solidFill>
                <a:srgbClr val="424D3D"/>
              </a:solidFill>
            </a:endParaRPr>
          </a:p>
          <a:p>
            <a:pPr>
              <a:lnSpc>
                <a:spcPct val="114000"/>
              </a:lnSpc>
            </a:pPr>
            <a:endParaRPr lang="en-GB" sz="1400" b="1" dirty="0">
              <a:solidFill>
                <a:srgbClr val="424D3D"/>
              </a:solidFill>
            </a:endParaRPr>
          </a:p>
          <a:p>
            <a:pPr algn="ctr">
              <a:lnSpc>
                <a:spcPct val="114000"/>
              </a:lnSpc>
            </a:pPr>
            <a:endParaRPr lang="en-GB" sz="1400" b="1" dirty="0">
              <a:solidFill>
                <a:srgbClr val="424D3D"/>
              </a:solidFill>
            </a:endParaRPr>
          </a:p>
        </p:txBody>
      </p:sp>
      <p:sp>
        <p:nvSpPr>
          <p:cNvPr id="8" name="Oval 7"/>
          <p:cNvSpPr/>
          <p:nvPr/>
        </p:nvSpPr>
        <p:spPr>
          <a:xfrm>
            <a:off x="2810215" y="392274"/>
            <a:ext cx="1200149" cy="1162050"/>
          </a:xfrm>
          <a:prstGeom prst="ellipse">
            <a:avLst/>
          </a:prstGeom>
          <a:solidFill>
            <a:srgbClr val="20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3600" b="1" dirty="0">
                <a:solidFill>
                  <a:srgbClr val="FFFFFF"/>
                </a:solidFill>
                <a:ea typeface="Calibri" panose="020F0502020204030204" pitchFamily="34" charset="0"/>
                <a:cs typeface="Calibri" panose="020F0502020204030204" pitchFamily="34" charset="0"/>
              </a:rPr>
              <a:t>2</a:t>
            </a:r>
            <a:endParaRPr lang="en-GB" dirty="0">
              <a:solidFill>
                <a:srgbClr val="333333"/>
              </a:solidFill>
              <a:effectLst/>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39609"/>
            <a:ext cx="6858000" cy="4570317"/>
          </a:xfrm>
          <a:prstGeom prst="rect">
            <a:avLst/>
          </a:prstGeom>
        </p:spPr>
      </p:pic>
    </p:spTree>
    <p:extLst>
      <p:ext uri="{BB962C8B-B14F-4D97-AF65-F5344CB8AC3E}">
        <p14:creationId xmlns:p14="http://schemas.microsoft.com/office/powerpoint/2010/main" val="115904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89412" y="1650532"/>
            <a:ext cx="6479177" cy="4395755"/>
          </a:xfrm>
          <a:prstGeom prst="rect">
            <a:avLst/>
          </a:prstGeom>
          <a:noFill/>
        </p:spPr>
        <p:txBody>
          <a:bodyPr wrap="square" lIns="360000" rIns="360000" rtlCol="0">
            <a:spAutoFit/>
          </a:bodyPr>
          <a:lstStyle/>
          <a:p>
            <a:pPr algn="ctr">
              <a:lnSpc>
                <a:spcPct val="114000"/>
              </a:lnSpc>
            </a:pPr>
            <a:r>
              <a:rPr lang="en-GB" sz="2400" b="1" dirty="0">
                <a:solidFill>
                  <a:srgbClr val="424D3D"/>
                </a:solidFill>
              </a:rPr>
              <a:t>It’s comprehensive</a:t>
            </a:r>
          </a:p>
          <a:p>
            <a:pPr algn="ctr">
              <a:lnSpc>
                <a:spcPct val="114000"/>
              </a:lnSpc>
            </a:pPr>
            <a:endParaRPr lang="en-GB" sz="2400" dirty="0">
              <a:solidFill>
                <a:srgbClr val="424D3D"/>
              </a:solidFill>
            </a:endParaRPr>
          </a:p>
          <a:p>
            <a:pPr>
              <a:lnSpc>
                <a:spcPct val="114000"/>
              </a:lnSpc>
            </a:pPr>
            <a:r>
              <a:rPr lang="en-GB" sz="1400" dirty="0">
                <a:solidFill>
                  <a:srgbClr val="424D3D"/>
                </a:solidFill>
              </a:rPr>
              <a:t>We have developed the content and style from our experience and feedback from local authorities, partner agencies and past participants.  We have worked really hard to </a:t>
            </a:r>
            <a:r>
              <a:rPr lang="en-GB" sz="1400" b="1" dirty="0">
                <a:solidFill>
                  <a:srgbClr val="424D3D"/>
                </a:solidFill>
              </a:rPr>
              <a:t>get it right </a:t>
            </a:r>
            <a:r>
              <a:rPr lang="en-GB" sz="1400" dirty="0">
                <a:solidFill>
                  <a:srgbClr val="424D3D"/>
                </a:solidFill>
              </a:rPr>
              <a:t>and we can adapt this to meet your specific needs. </a:t>
            </a:r>
          </a:p>
          <a:p>
            <a:pPr>
              <a:lnSpc>
                <a:spcPct val="114000"/>
              </a:lnSpc>
            </a:pPr>
            <a:endParaRPr lang="en-GB" sz="1400" dirty="0">
              <a:solidFill>
                <a:srgbClr val="424D3D"/>
              </a:solidFill>
            </a:endParaRPr>
          </a:p>
          <a:p>
            <a:pPr>
              <a:lnSpc>
                <a:spcPct val="114000"/>
              </a:lnSpc>
            </a:pPr>
            <a:r>
              <a:rPr lang="en-GB" sz="1400" dirty="0">
                <a:solidFill>
                  <a:srgbClr val="424D3D"/>
                </a:solidFill>
              </a:rPr>
              <a:t>If families have skilled and resilient staff working with them, their chances of achieving positive outcomes are higher.  </a:t>
            </a:r>
          </a:p>
          <a:p>
            <a:pPr>
              <a:lnSpc>
                <a:spcPct val="114000"/>
              </a:lnSpc>
            </a:pPr>
            <a:endParaRPr lang="en-GB" sz="1400" dirty="0">
              <a:solidFill>
                <a:srgbClr val="424D3D"/>
              </a:solidFill>
            </a:endParaRPr>
          </a:p>
          <a:p>
            <a:pPr>
              <a:lnSpc>
                <a:spcPct val="114000"/>
              </a:lnSpc>
            </a:pPr>
            <a:r>
              <a:rPr lang="en-GB" sz="1400" dirty="0">
                <a:solidFill>
                  <a:srgbClr val="424D3D"/>
                </a:solidFill>
              </a:rPr>
              <a:t>The course is focused around 3 modules:</a:t>
            </a:r>
          </a:p>
          <a:p>
            <a:pPr marL="285750" indent="-285750">
              <a:lnSpc>
                <a:spcPct val="114000"/>
              </a:lnSpc>
              <a:buFont typeface="Arial" panose="020B0604020202020204" pitchFamily="34" charset="0"/>
              <a:buChar char="•"/>
            </a:pPr>
            <a:r>
              <a:rPr lang="en-GB" sz="1400" b="1" dirty="0">
                <a:solidFill>
                  <a:srgbClr val="424D3D"/>
                </a:solidFill>
              </a:rPr>
              <a:t>Effective Engagement and communication</a:t>
            </a:r>
            <a:r>
              <a:rPr lang="en-GB" sz="1400" dirty="0">
                <a:solidFill>
                  <a:srgbClr val="424D3D"/>
                </a:solidFill>
              </a:rPr>
              <a:t> </a:t>
            </a:r>
          </a:p>
          <a:p>
            <a:pPr marL="285750" indent="-285750">
              <a:lnSpc>
                <a:spcPct val="114000"/>
              </a:lnSpc>
              <a:buFont typeface="Arial" panose="020B0604020202020204" pitchFamily="34" charset="0"/>
              <a:buChar char="•"/>
            </a:pPr>
            <a:r>
              <a:rPr lang="en-GB" sz="1400" b="1" dirty="0">
                <a:solidFill>
                  <a:srgbClr val="424D3D"/>
                </a:solidFill>
              </a:rPr>
              <a:t>Skills to complete Family and individual Assessments, Tools and Planning</a:t>
            </a:r>
            <a:endParaRPr lang="en-GB" sz="1400" dirty="0">
              <a:solidFill>
                <a:srgbClr val="424D3D"/>
              </a:solidFill>
            </a:endParaRPr>
          </a:p>
          <a:p>
            <a:pPr marL="285750" indent="-285750">
              <a:lnSpc>
                <a:spcPct val="114000"/>
              </a:lnSpc>
              <a:buFont typeface="Arial" panose="020B0604020202020204" pitchFamily="34" charset="0"/>
              <a:buChar char="•"/>
            </a:pPr>
            <a:r>
              <a:rPr lang="en-GB" sz="1400" b="1" dirty="0">
                <a:solidFill>
                  <a:srgbClr val="424D3D"/>
                </a:solidFill>
              </a:rPr>
              <a:t>Supporting family members towards independence and self reliance</a:t>
            </a:r>
            <a:endParaRPr lang="en-GB" altLang="ja-JP" sz="1600" dirty="0">
              <a:solidFill>
                <a:srgbClr val="4D4247"/>
              </a:solidFill>
              <a:cs typeface="Calibri" pitchFamily="34" charset="0"/>
            </a:endParaRPr>
          </a:p>
          <a:p>
            <a:pPr algn="ctr">
              <a:lnSpc>
                <a:spcPct val="114000"/>
              </a:lnSpc>
            </a:pPr>
            <a:endParaRPr lang="en-GB" sz="1600" dirty="0">
              <a:solidFill>
                <a:srgbClr val="424D3D"/>
              </a:solidFill>
            </a:endParaRPr>
          </a:p>
          <a:p>
            <a:pPr algn="ctr">
              <a:lnSpc>
                <a:spcPct val="114000"/>
              </a:lnSpc>
            </a:pPr>
            <a:endParaRPr lang="en-GB" sz="1600" b="1" dirty="0">
              <a:solidFill>
                <a:srgbClr val="424D3D"/>
              </a:solidFill>
            </a:endParaRPr>
          </a:p>
          <a:p>
            <a:pPr algn="ctr">
              <a:lnSpc>
                <a:spcPct val="114000"/>
              </a:lnSpc>
            </a:pPr>
            <a:endParaRPr lang="en-GB" sz="1200" dirty="0">
              <a:solidFill>
                <a:srgbClr val="424D3D"/>
              </a:solidFill>
            </a:endParaRPr>
          </a:p>
        </p:txBody>
      </p:sp>
      <p:sp>
        <p:nvSpPr>
          <p:cNvPr id="8" name="Oval 7"/>
          <p:cNvSpPr/>
          <p:nvPr/>
        </p:nvSpPr>
        <p:spPr>
          <a:xfrm>
            <a:off x="2832995" y="488482"/>
            <a:ext cx="1200149" cy="1162050"/>
          </a:xfrm>
          <a:prstGeom prst="ellipse">
            <a:avLst/>
          </a:prstGeom>
          <a:solidFill>
            <a:srgbClr val="20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3600" b="1" dirty="0">
                <a:solidFill>
                  <a:srgbClr val="FFFFFF"/>
                </a:solidFill>
                <a:ea typeface="Calibri" panose="020F0502020204030204" pitchFamily="34" charset="0"/>
                <a:cs typeface="Calibri" panose="020F0502020204030204" pitchFamily="34" charset="0"/>
              </a:rPr>
              <a:t>3</a:t>
            </a:r>
            <a:endParaRPr lang="en-GB" dirty="0">
              <a:solidFill>
                <a:srgbClr val="333333"/>
              </a:solidFill>
              <a:effectLst/>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37418" y="6058213"/>
            <a:ext cx="6895418" cy="4596945"/>
          </a:xfrm>
          <a:prstGeom prst="rect">
            <a:avLst/>
          </a:prstGeom>
        </p:spPr>
      </p:pic>
    </p:spTree>
    <p:extLst>
      <p:ext uri="{BB962C8B-B14F-4D97-AF65-F5344CB8AC3E}">
        <p14:creationId xmlns:p14="http://schemas.microsoft.com/office/powerpoint/2010/main" val="140785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26663" y="1875047"/>
            <a:ext cx="6417374" cy="4498860"/>
          </a:xfrm>
          <a:prstGeom prst="rect">
            <a:avLst/>
          </a:prstGeom>
          <a:noFill/>
        </p:spPr>
        <p:txBody>
          <a:bodyPr wrap="square" lIns="360000" rIns="360000" rtlCol="0">
            <a:spAutoFit/>
          </a:bodyPr>
          <a:lstStyle/>
          <a:p>
            <a:pPr algn="ctr">
              <a:lnSpc>
                <a:spcPct val="114000"/>
              </a:lnSpc>
            </a:pPr>
            <a:r>
              <a:rPr lang="en-GB" sz="2400" b="1" dirty="0">
                <a:solidFill>
                  <a:srgbClr val="424D3D"/>
                </a:solidFill>
              </a:rPr>
              <a:t>Our Approach</a:t>
            </a:r>
          </a:p>
          <a:p>
            <a:pPr algn="ctr">
              <a:lnSpc>
                <a:spcPct val="114000"/>
              </a:lnSpc>
            </a:pPr>
            <a:endParaRPr lang="en-GB" b="1" dirty="0">
              <a:solidFill>
                <a:srgbClr val="424D3D"/>
              </a:solidFill>
            </a:endParaRPr>
          </a:p>
          <a:p>
            <a:pPr>
              <a:lnSpc>
                <a:spcPct val="114000"/>
              </a:lnSpc>
            </a:pPr>
            <a:r>
              <a:rPr lang="en-GB" sz="1400" dirty="0">
                <a:solidFill>
                  <a:srgbClr val="4D4247"/>
                </a:solidFill>
              </a:rPr>
              <a:t>We are strengths based and flexible. We are committed to getting it right for you and all learners – regardless of learning style, role or home agency.  We use a range of teaching methods – group or paired discussion, visualisation, take </a:t>
            </a:r>
            <a:r>
              <a:rPr lang="en-GB" sz="1400" dirty="0" err="1">
                <a:solidFill>
                  <a:srgbClr val="4D4247"/>
                </a:solidFill>
              </a:rPr>
              <a:t>aways</a:t>
            </a:r>
            <a:r>
              <a:rPr lang="en-GB" sz="1400" dirty="0">
                <a:solidFill>
                  <a:srgbClr val="4D4247"/>
                </a:solidFill>
              </a:rPr>
              <a:t>, videos, role play etc. to create an interesting and fun. We have created our own interactive videos to bring training to life.  </a:t>
            </a:r>
          </a:p>
          <a:p>
            <a:pPr>
              <a:lnSpc>
                <a:spcPct val="114000"/>
              </a:lnSpc>
            </a:pPr>
            <a:endParaRPr lang="en-GB" sz="1400" dirty="0">
              <a:solidFill>
                <a:srgbClr val="4D4247"/>
              </a:solidFill>
            </a:endParaRPr>
          </a:p>
          <a:p>
            <a:pPr>
              <a:lnSpc>
                <a:spcPct val="114000"/>
              </a:lnSpc>
            </a:pPr>
            <a:r>
              <a:rPr lang="en-GB" sz="1400" dirty="0">
                <a:solidFill>
                  <a:srgbClr val="4D4247"/>
                </a:solidFill>
              </a:rPr>
              <a:t>We have been running this successfully both face to face and on a virtual basis (over half day sessions).</a:t>
            </a:r>
          </a:p>
          <a:p>
            <a:pPr>
              <a:lnSpc>
                <a:spcPct val="114000"/>
              </a:lnSpc>
            </a:pPr>
            <a:endParaRPr lang="en-GB" sz="1400" dirty="0">
              <a:solidFill>
                <a:srgbClr val="4D4247"/>
              </a:solidFill>
            </a:endParaRPr>
          </a:p>
          <a:p>
            <a:pPr>
              <a:lnSpc>
                <a:spcPct val="114000"/>
              </a:lnSpc>
            </a:pPr>
            <a:r>
              <a:rPr lang="en-GB" sz="1400" dirty="0">
                <a:solidFill>
                  <a:srgbClr val="4D4247"/>
                </a:solidFill>
              </a:rPr>
              <a:t>The course is backed by a </a:t>
            </a:r>
            <a:r>
              <a:rPr lang="en-GB" sz="1400" b="1" dirty="0">
                <a:solidFill>
                  <a:srgbClr val="4D4247"/>
                </a:solidFill>
              </a:rPr>
              <a:t>comprehensive individual workbook </a:t>
            </a:r>
            <a:r>
              <a:rPr lang="en-GB" sz="1400" dirty="0">
                <a:solidFill>
                  <a:srgbClr val="4D4247"/>
                </a:solidFill>
              </a:rPr>
              <a:t>and reflective log to ensure learning is embedded into practice. This is a </a:t>
            </a:r>
            <a:r>
              <a:rPr lang="en-GB" sz="1400" b="1" dirty="0">
                <a:solidFill>
                  <a:srgbClr val="4D4247"/>
                </a:solidFill>
              </a:rPr>
              <a:t>unique resource </a:t>
            </a:r>
            <a:r>
              <a:rPr lang="en-GB" sz="1400" dirty="0">
                <a:solidFill>
                  <a:srgbClr val="4D4247"/>
                </a:solidFill>
              </a:rPr>
              <a:t>built on knowledge and feedback of professionals being able to make links from the taught sessions to their own practice.  This can be shared in supervision and case consultation sessions as a resource and personal development tool. </a:t>
            </a:r>
            <a:endParaRPr lang="en-GB" sz="1200" dirty="0">
              <a:solidFill>
                <a:srgbClr val="424D3D"/>
              </a:solidFill>
            </a:endParaRPr>
          </a:p>
        </p:txBody>
      </p:sp>
      <p:sp>
        <p:nvSpPr>
          <p:cNvPr id="8" name="Oval 7"/>
          <p:cNvSpPr/>
          <p:nvPr/>
        </p:nvSpPr>
        <p:spPr>
          <a:xfrm>
            <a:off x="2840655" y="670428"/>
            <a:ext cx="1200149" cy="1162050"/>
          </a:xfrm>
          <a:prstGeom prst="ellipse">
            <a:avLst/>
          </a:prstGeom>
          <a:solidFill>
            <a:srgbClr val="20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3600" b="1" dirty="0">
                <a:solidFill>
                  <a:srgbClr val="FFFFFF"/>
                </a:solidFill>
                <a:ea typeface="Calibri" panose="020F0502020204030204" pitchFamily="34" charset="0"/>
                <a:cs typeface="Calibri" panose="020F0502020204030204" pitchFamily="34" charset="0"/>
              </a:rPr>
              <a:t>4</a:t>
            </a:r>
            <a:endParaRPr lang="en-GB" dirty="0">
              <a:solidFill>
                <a:srgbClr val="333333"/>
              </a:solidFill>
              <a:effectLst/>
              <a:ea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1940" r="101"/>
          <a:stretch/>
        </p:blipFill>
        <p:spPr>
          <a:xfrm>
            <a:off x="-88900" y="6373907"/>
            <a:ext cx="7048500" cy="5353396"/>
          </a:xfrm>
          <a:prstGeom prst="rect">
            <a:avLst/>
          </a:prstGeom>
        </p:spPr>
      </p:pic>
    </p:spTree>
    <p:extLst>
      <p:ext uri="{BB962C8B-B14F-4D97-AF65-F5344CB8AC3E}">
        <p14:creationId xmlns:p14="http://schemas.microsoft.com/office/powerpoint/2010/main" val="250001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76739" y="2111933"/>
            <a:ext cx="6294474" cy="7494872"/>
          </a:xfrm>
          <a:prstGeom prst="rect">
            <a:avLst/>
          </a:prstGeom>
          <a:noFill/>
        </p:spPr>
        <p:txBody>
          <a:bodyPr wrap="square" lIns="360000" rIns="360000" rtlCol="0">
            <a:spAutoFit/>
          </a:bodyPr>
          <a:lstStyle/>
          <a:p>
            <a:pPr lvl="0" algn="ctr">
              <a:lnSpc>
                <a:spcPct val="114000"/>
              </a:lnSpc>
            </a:pPr>
            <a:r>
              <a:rPr lang="en-GB" sz="2400" b="1" dirty="0">
                <a:solidFill>
                  <a:srgbClr val="424D3D"/>
                </a:solidFill>
              </a:rPr>
              <a:t>Delivered by a Quality Provider</a:t>
            </a:r>
          </a:p>
          <a:p>
            <a:pPr lvl="0" algn="ctr">
              <a:lnSpc>
                <a:spcPct val="114000"/>
              </a:lnSpc>
            </a:pPr>
            <a:endParaRPr lang="en-GB" sz="2400" b="1" dirty="0">
              <a:solidFill>
                <a:srgbClr val="424D3D"/>
              </a:solidFill>
            </a:endParaRPr>
          </a:p>
          <a:p>
            <a:pPr lvl="0">
              <a:lnSpc>
                <a:spcPct val="114000"/>
              </a:lnSpc>
            </a:pPr>
            <a:r>
              <a:rPr lang="en-US" sz="1400" dirty="0">
                <a:solidFill>
                  <a:srgbClr val="424D3D"/>
                </a:solidFill>
              </a:rPr>
              <a:t>Interface is a national provider of support for those working with children, individuals and families. As a </a:t>
            </a:r>
            <a:r>
              <a:rPr lang="en-US" sz="1400" b="1" dirty="0">
                <a:solidFill>
                  <a:srgbClr val="424D3D"/>
                </a:solidFill>
              </a:rPr>
              <a:t>value’s</a:t>
            </a:r>
            <a:r>
              <a:rPr lang="en-US" sz="1400" dirty="0">
                <a:solidFill>
                  <a:srgbClr val="424D3D"/>
                </a:solidFill>
              </a:rPr>
              <a:t> based organisation, we wanted to do what’s right, which is why we have created this course and continually update it and tweak it to meet your precise needs. </a:t>
            </a:r>
          </a:p>
          <a:p>
            <a:pPr lvl="0">
              <a:lnSpc>
                <a:spcPct val="114000"/>
              </a:lnSpc>
            </a:pPr>
            <a:endParaRPr lang="en-US" sz="1400" dirty="0">
              <a:solidFill>
                <a:srgbClr val="424D3D"/>
              </a:solidFill>
            </a:endParaRPr>
          </a:p>
          <a:p>
            <a:pPr lvl="0">
              <a:lnSpc>
                <a:spcPct val="114000"/>
              </a:lnSpc>
            </a:pPr>
            <a:r>
              <a:rPr lang="en-US" sz="1400" b="1" dirty="0">
                <a:solidFill>
                  <a:srgbClr val="424D3D"/>
                </a:solidFill>
              </a:rPr>
              <a:t>Our credibility is solid </a:t>
            </a:r>
            <a:r>
              <a:rPr lang="en-US" sz="1400" dirty="0">
                <a:solidFill>
                  <a:srgbClr val="424D3D"/>
                </a:solidFill>
              </a:rPr>
              <a:t>- we have trained over 12,800 practitioners and managers over the last 11 years. We have developed an </a:t>
            </a:r>
            <a:r>
              <a:rPr lang="en-US" sz="1400" b="1" dirty="0">
                <a:solidFill>
                  <a:srgbClr val="424D3D"/>
                </a:solidFill>
              </a:rPr>
              <a:t>excellent reputation </a:t>
            </a:r>
            <a:r>
              <a:rPr lang="en-US" sz="1400" dirty="0">
                <a:solidFill>
                  <a:srgbClr val="424D3D"/>
                </a:solidFill>
              </a:rPr>
              <a:t>for </a:t>
            </a:r>
            <a:r>
              <a:rPr lang="en-US" sz="1400" b="1" dirty="0">
                <a:solidFill>
                  <a:srgbClr val="424D3D"/>
                </a:solidFill>
              </a:rPr>
              <a:t>quality provision </a:t>
            </a:r>
            <a:r>
              <a:rPr lang="en-US" sz="1400" dirty="0">
                <a:solidFill>
                  <a:srgbClr val="424D3D"/>
                </a:solidFill>
              </a:rPr>
              <a:t>and become a key provider of training for those working with children and families.</a:t>
            </a:r>
          </a:p>
          <a:p>
            <a:pPr lvl="0">
              <a:lnSpc>
                <a:spcPct val="114000"/>
              </a:lnSpc>
            </a:pPr>
            <a:endParaRPr lang="en-US" sz="1400" dirty="0">
              <a:solidFill>
                <a:srgbClr val="424D3D"/>
              </a:solidFill>
            </a:endParaRPr>
          </a:p>
          <a:p>
            <a:pPr lvl="0">
              <a:lnSpc>
                <a:spcPct val="114000"/>
              </a:lnSpc>
            </a:pPr>
            <a:r>
              <a:rPr lang="en-US" sz="1400" b="1" dirty="0">
                <a:solidFill>
                  <a:srgbClr val="424D3D"/>
                </a:solidFill>
              </a:rPr>
              <a:t>You are in good hands </a:t>
            </a:r>
            <a:r>
              <a:rPr lang="en-US" sz="1400" dirty="0">
                <a:solidFill>
                  <a:srgbClr val="424D3D"/>
                </a:solidFill>
              </a:rPr>
              <a:t>– we know that our training leads to improved practice - Just look at our website to see what people say about us! </a:t>
            </a:r>
          </a:p>
          <a:p>
            <a:pPr lvl="0">
              <a:lnSpc>
                <a:spcPct val="114000"/>
              </a:lnSpc>
            </a:pPr>
            <a:endParaRPr lang="en-US" sz="1400" b="1" dirty="0">
              <a:solidFill>
                <a:srgbClr val="424D3D"/>
              </a:solidFill>
            </a:endParaRPr>
          </a:p>
          <a:p>
            <a:pPr lvl="0">
              <a:lnSpc>
                <a:spcPct val="114000"/>
              </a:lnSpc>
            </a:pPr>
            <a:endParaRPr lang="en-US" sz="1400" b="1" dirty="0">
              <a:solidFill>
                <a:srgbClr val="424D3D"/>
              </a:solidFill>
            </a:endParaRPr>
          </a:p>
          <a:p>
            <a:pPr lvl="0">
              <a:lnSpc>
                <a:spcPct val="114000"/>
              </a:lnSpc>
            </a:pPr>
            <a:r>
              <a:rPr lang="en-US" sz="1400" b="1" dirty="0">
                <a:solidFill>
                  <a:srgbClr val="424D3D"/>
                </a:solidFill>
              </a:rPr>
              <a:t>We hold regular meetings with our trainers to share good and current practice as well as to reinforce our high quality expectations. </a:t>
            </a:r>
            <a:r>
              <a:rPr lang="en-GB" sz="1400" b="1" dirty="0">
                <a:solidFill>
                  <a:srgbClr val="424D3D"/>
                </a:solidFill>
              </a:rPr>
              <a:t>As a niche, value’s based organisation we want to do what we think is needed, which is why we created this new qualification.  Interface is led by Wendy Weal, who was previously </a:t>
            </a:r>
          </a:p>
          <a:p>
            <a:pPr lvl="0">
              <a:lnSpc>
                <a:spcPct val="114000"/>
              </a:lnSpc>
            </a:pPr>
            <a:endParaRPr lang="en-GB" sz="1400" b="1" dirty="0">
              <a:solidFill>
                <a:srgbClr val="424D3D"/>
              </a:solidFill>
            </a:endParaRPr>
          </a:p>
          <a:p>
            <a:pPr lvl="0">
              <a:lnSpc>
                <a:spcPct val="114000"/>
              </a:lnSpc>
            </a:pPr>
            <a:r>
              <a:rPr lang="en-GB" sz="1400" b="1" dirty="0">
                <a:solidFill>
                  <a:srgbClr val="424D3D"/>
                </a:solidFill>
              </a:rPr>
              <a:t>Our trainers all have years of direct experience of working with whole families in a multi-agency setting. They come from a range of backgrounds including housing, social care, education, early years, youth offending and housing. They really understand the complexities of supporting sustainable change for families .… and how rewarding it is when there is success! </a:t>
            </a:r>
          </a:p>
          <a:p>
            <a:pPr>
              <a:lnSpc>
                <a:spcPct val="114000"/>
              </a:lnSpc>
            </a:pPr>
            <a:endParaRPr lang="en-GB" sz="1200" dirty="0">
              <a:solidFill>
                <a:srgbClr val="424D3D"/>
              </a:solidFill>
            </a:endParaRPr>
          </a:p>
          <a:p>
            <a:pPr algn="ctr">
              <a:lnSpc>
                <a:spcPct val="114000"/>
              </a:lnSpc>
            </a:pPr>
            <a:endParaRPr lang="en-GB" sz="1200" dirty="0">
              <a:solidFill>
                <a:srgbClr val="424D3D"/>
              </a:solidFill>
            </a:endParaRPr>
          </a:p>
        </p:txBody>
      </p:sp>
      <p:sp>
        <p:nvSpPr>
          <p:cNvPr id="8" name="Oval 7"/>
          <p:cNvSpPr/>
          <p:nvPr/>
        </p:nvSpPr>
        <p:spPr>
          <a:xfrm>
            <a:off x="2723901" y="550110"/>
            <a:ext cx="1200149" cy="1162050"/>
          </a:xfrm>
          <a:prstGeom prst="ellipse">
            <a:avLst/>
          </a:prstGeom>
          <a:solidFill>
            <a:srgbClr val="20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3600" b="1" dirty="0">
                <a:solidFill>
                  <a:srgbClr val="FFFFFF"/>
                </a:solidFill>
                <a:ea typeface="Calibri" panose="020F0502020204030204" pitchFamily="34" charset="0"/>
                <a:cs typeface="Calibri" panose="020F0502020204030204" pitchFamily="34" charset="0"/>
              </a:rPr>
              <a:t>5</a:t>
            </a:r>
            <a:endParaRPr lang="en-GB" dirty="0">
              <a:solidFill>
                <a:srgbClr val="333333"/>
              </a:solidFill>
              <a:effectLst/>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79191"/>
            <a:ext cx="6858000" cy="4572000"/>
          </a:xfrm>
          <a:prstGeom prst="rect">
            <a:avLst/>
          </a:prstGeom>
        </p:spPr>
      </p:pic>
    </p:spTree>
    <p:extLst>
      <p:ext uri="{BB962C8B-B14F-4D97-AF65-F5344CB8AC3E}">
        <p14:creationId xmlns:p14="http://schemas.microsoft.com/office/powerpoint/2010/main" val="281466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65639" y="435533"/>
            <a:ext cx="6294474" cy="1581908"/>
          </a:xfrm>
          <a:prstGeom prst="rect">
            <a:avLst/>
          </a:prstGeom>
          <a:noFill/>
        </p:spPr>
        <p:txBody>
          <a:bodyPr wrap="square" lIns="360000" rIns="360000" rtlCol="0">
            <a:spAutoFit/>
          </a:bodyPr>
          <a:lstStyle/>
          <a:p>
            <a:pPr lvl="0" algn="ctr">
              <a:lnSpc>
                <a:spcPct val="114000"/>
              </a:lnSpc>
            </a:pPr>
            <a:r>
              <a:rPr lang="en-GB" sz="2400" b="1" dirty="0">
                <a:solidFill>
                  <a:srgbClr val="424D3D"/>
                </a:solidFill>
              </a:rPr>
              <a:t>Commissioners - what will the course give you? </a:t>
            </a:r>
          </a:p>
          <a:p>
            <a:pPr>
              <a:lnSpc>
                <a:spcPct val="114000"/>
              </a:lnSpc>
            </a:pPr>
            <a:endParaRPr lang="en-GB" sz="1200" dirty="0">
              <a:solidFill>
                <a:srgbClr val="424D3D"/>
              </a:solidFill>
            </a:endParaRPr>
          </a:p>
          <a:p>
            <a:pPr algn="just">
              <a:lnSpc>
                <a:spcPct val="115000"/>
              </a:lnSpc>
              <a:spcBef>
                <a:spcPts val="600"/>
              </a:spcBef>
              <a:spcAft>
                <a:spcPts val="600"/>
              </a:spcAft>
            </a:pPr>
            <a:endParaRPr lang="en-GB" sz="1600" dirty="0">
              <a:solidFill>
                <a:srgbClr val="424D3D"/>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87947309"/>
              </p:ext>
            </p:extLst>
          </p:nvPr>
        </p:nvGraphicFramePr>
        <p:xfrm>
          <a:off x="0" y="0"/>
          <a:ext cx="6858000" cy="7246874"/>
        </p:xfrm>
        <a:graphic>
          <a:graphicData uri="http://schemas.openxmlformats.org/drawingml/2006/table">
            <a:tbl>
              <a:tblPr firstRow="1" bandRow="1">
                <a:effectLst>
                  <a:innerShdw blurRad="114300">
                    <a:prstClr val="black"/>
                  </a:innerShdw>
                </a:effectLst>
                <a:tableStyleId>{5C22544A-7EE6-4342-B048-85BDC9FD1C3A}</a:tableStyleId>
              </a:tblPr>
              <a:tblGrid>
                <a:gridCol w="6858000">
                  <a:extLst>
                    <a:ext uri="{9D8B030D-6E8A-4147-A177-3AD203B41FA5}">
                      <a16:colId xmlns:a16="http://schemas.microsoft.com/office/drawing/2014/main" val="2957211951"/>
                    </a:ext>
                  </a:extLst>
                </a:gridCol>
              </a:tblGrid>
              <a:tr h="6962696">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Commissioners – What will this give you?</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1" indent="0" algn="just" defTabSz="914400" rtl="0" eaLnBrk="1" fontAlgn="auto" latinLnBrk="0" hangingPunct="1">
                        <a:lnSpc>
                          <a:spcPct val="100000"/>
                        </a:lnSpc>
                        <a:spcBef>
                          <a:spcPts val="600"/>
                        </a:spcBef>
                        <a:spcAft>
                          <a:spcPts val="60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Our experience suggests that your workforce need and appreciate:</a:t>
                      </a:r>
                    </a:p>
                    <a:p>
                      <a:pPr marL="685800" marR="0" lvl="1"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 </a:t>
                      </a: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practice</a:t>
                      </a: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 based programme which recognises their role and </a:t>
                      </a: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builds knowledge understanding and skills </a:t>
                      </a: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needed to carry it out</a:t>
                      </a:r>
                    </a:p>
                    <a:p>
                      <a:pPr marL="685800" marR="0" lvl="1"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investment </a:t>
                      </a: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in them as an individual and as a team</a:t>
                      </a:r>
                    </a:p>
                    <a:p>
                      <a:pPr marL="685800" marR="0" lvl="1"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time to </a:t>
                      </a: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reflect</a:t>
                      </a: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 and </a:t>
                      </a: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understand what works and why</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685800" marR="0" lvl="1"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an opportunity to try out new approaches -</a:t>
                      </a: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 putting skills into practice</a:t>
                      </a:r>
                    </a:p>
                    <a:p>
                      <a:pPr marL="685800" marR="0" lvl="1"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the opportunity to consider themselves and the impact the work has on them as workers </a:t>
                      </a:r>
                      <a:b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br>
                      <a:endPar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15000"/>
                        </a:lnSpc>
                        <a:spcBef>
                          <a:spcPts val="600"/>
                        </a:spcBef>
                        <a:spcAft>
                          <a:spcPts val="600"/>
                        </a:spcAft>
                      </a:pPr>
                      <a:r>
                        <a:rPr lang="en-GB" sz="1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We know from experience that this creates:</a:t>
                      </a:r>
                    </a:p>
                    <a:p>
                      <a:pPr marL="685800" marR="0" lvl="1"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 more </a:t>
                      </a:r>
                      <a:r>
                        <a:rPr kumimoji="0" lang="en-GB" sz="1600" b="1"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effective</a:t>
                      </a: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 and </a:t>
                      </a:r>
                      <a:r>
                        <a:rPr kumimoji="0" lang="en-GB" sz="1600" b="1"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reenergized </a:t>
                      </a: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workforce</a:t>
                      </a:r>
                    </a:p>
                    <a:p>
                      <a:pPr marL="685800" marR="0" lvl="1" indent="-342900" algn="l" defTabSz="914400" rtl="0" eaLnBrk="1" fontAlgn="auto" latinLnBrk="0" hangingPunct="1">
                        <a:lnSpc>
                          <a:spcPct val="100000"/>
                        </a:lnSpc>
                        <a:spcAft>
                          <a:spcPts val="600"/>
                        </a:spcAft>
                        <a:buClrTx/>
                        <a:buSzTx/>
                        <a:buFont typeface="Symbol" panose="05050102010706020507" pitchFamily="18" charset="2"/>
                        <a:buChar char=""/>
                        <a:tabLst/>
                        <a:defRPr/>
                      </a:pP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 supportive and open minded workforce with the </a:t>
                      </a:r>
                      <a:r>
                        <a:rPr kumimoji="0" lang="en-GB" sz="1600" b="1"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ability </a:t>
                      </a: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and </a:t>
                      </a:r>
                      <a:r>
                        <a:rPr kumimoji="0" lang="en-GB" sz="1600" b="1"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energy</a:t>
                      </a: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 to bring about change </a:t>
                      </a:r>
                    </a:p>
                    <a:p>
                      <a:pPr marL="685800" marR="0" lvl="1" indent="-342900" algn="l" defTabSz="914400" rtl="0" eaLnBrk="1" fontAlgn="auto" latinLnBrk="0" hangingPunct="1">
                        <a:lnSpc>
                          <a:spcPct val="100000"/>
                        </a:lnSpc>
                        <a:spcAft>
                          <a:spcPts val="600"/>
                        </a:spcAft>
                        <a:buClrTx/>
                        <a:buSzTx/>
                        <a:buFont typeface="Symbol" panose="05050102010706020507" pitchFamily="18" charset="2"/>
                        <a:buChar char=""/>
                        <a:tabLst/>
                        <a:defRPr/>
                      </a:pP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more </a:t>
                      </a:r>
                      <a:r>
                        <a:rPr kumimoji="0" lang="en-GB" sz="1600" b="1"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effective case working </a:t>
                      </a: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and less time with cases being stuck/blocked </a:t>
                      </a:r>
                    </a:p>
                    <a:p>
                      <a:pPr marL="685800" marR="0" lvl="1" indent="-342900" algn="l" defTabSz="914400" rtl="0" eaLnBrk="1" fontAlgn="auto" latinLnBrk="0" hangingPunct="1">
                        <a:lnSpc>
                          <a:spcPct val="100000"/>
                        </a:lnSpc>
                        <a:spcAft>
                          <a:spcPts val="600"/>
                        </a:spcAft>
                        <a:buClrTx/>
                        <a:buSzTx/>
                        <a:buFont typeface="Symbol" panose="05050102010706020507" pitchFamily="18" charset="2"/>
                        <a:buChar char=""/>
                        <a:tabLst/>
                        <a:defRPr/>
                      </a:pP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 more </a:t>
                      </a:r>
                      <a:r>
                        <a:rPr kumimoji="0" lang="en-GB" sz="1600" b="1"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resilient</a:t>
                      </a:r>
                      <a:r>
                        <a:rPr kumimoji="0" lang="en-GB" sz="1600" b="0" i="0" u="none" strike="noStrike" kern="1200" cap="none" spc="0" normalizeH="0" baseline="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 workforce – able to manage their role and support others </a:t>
                      </a:r>
                    </a:p>
                    <a:p>
                      <a:pPr marL="0" lvl="0" indent="0">
                        <a:lnSpc>
                          <a:spcPct val="115000"/>
                        </a:lnSpc>
                        <a:spcAft>
                          <a:spcPts val="1000"/>
                        </a:spcAft>
                        <a:buFont typeface="Symbol" panose="05050102010706020507" pitchFamily="18" charset="2"/>
                        <a:buNone/>
                      </a:pPr>
                      <a:endParaRPr lang="en-GB" dirty="0"/>
                    </a:p>
                  </a:txBody>
                  <a:tcPr>
                    <a:solidFill>
                      <a:srgbClr val="8EC63F"/>
                    </a:solidFill>
                  </a:tcPr>
                </a:tc>
                <a:extLst>
                  <a:ext uri="{0D108BD9-81ED-4DB2-BD59-A6C34878D82A}">
                    <a16:rowId xmlns:a16="http://schemas.microsoft.com/office/drawing/2014/main" val="1800249996"/>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09568"/>
            <a:ext cx="6858000" cy="4921408"/>
          </a:xfrm>
          <a:prstGeom prst="rect">
            <a:avLst/>
          </a:prstGeom>
        </p:spPr>
      </p:pic>
    </p:spTree>
    <p:extLst>
      <p:ext uri="{BB962C8B-B14F-4D97-AF65-F5344CB8AC3E}">
        <p14:creationId xmlns:p14="http://schemas.microsoft.com/office/powerpoint/2010/main" val="179792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5000" r="-7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155643" y="811213"/>
            <a:ext cx="6517531" cy="1215076"/>
          </a:xfrm>
          <a:prstGeom prst="rect">
            <a:avLst/>
          </a:prstGeom>
          <a:noFill/>
        </p:spPr>
        <p:txBody>
          <a:bodyPr wrap="square" rtlCol="0">
            <a:spAutoFit/>
          </a:bodyPr>
          <a:lstStyle/>
          <a:p>
            <a:pPr>
              <a:lnSpc>
                <a:spcPct val="114000"/>
              </a:lnSpc>
            </a:pPr>
            <a:r>
              <a:rPr lang="en-GB" sz="3200" dirty="0">
                <a:solidFill>
                  <a:schemeClr val="bg1"/>
                </a:solidFill>
                <a:latin typeface="Arial Rounded MT Bold" panose="020F0704030504030204" pitchFamily="34" charset="0"/>
              </a:rPr>
              <a:t>Thanks for reading. What next? </a:t>
            </a:r>
          </a:p>
          <a:p>
            <a:pPr>
              <a:lnSpc>
                <a:spcPct val="114000"/>
              </a:lnSpc>
            </a:pPr>
            <a:endParaRPr lang="en-GB" sz="3200" dirty="0">
              <a:solidFill>
                <a:schemeClr val="bg1"/>
              </a:solidFill>
              <a:latin typeface="Arial Rounded MT Bold" panose="020F0704030504030204" pitchFamily="34" charset="0"/>
            </a:endParaRPr>
          </a:p>
        </p:txBody>
      </p:sp>
      <p:sp>
        <p:nvSpPr>
          <p:cNvPr id="8" name="TextBox 7"/>
          <p:cNvSpPr txBox="1"/>
          <p:nvPr/>
        </p:nvSpPr>
        <p:spPr>
          <a:xfrm>
            <a:off x="439778" y="1511652"/>
            <a:ext cx="5982795" cy="3543534"/>
          </a:xfrm>
          <a:prstGeom prst="rect">
            <a:avLst/>
          </a:prstGeom>
          <a:noFill/>
        </p:spPr>
        <p:txBody>
          <a:bodyPr wrap="square" rIns="360000" rtlCol="0">
            <a:spAutoFit/>
          </a:bodyPr>
          <a:lstStyle/>
          <a:p>
            <a:pPr algn="ctr">
              <a:lnSpc>
                <a:spcPct val="114000"/>
              </a:lnSpc>
            </a:pPr>
            <a:endParaRPr lang="en-GB" sz="1600" dirty="0">
              <a:solidFill>
                <a:schemeClr val="bg1"/>
              </a:solidFill>
              <a:latin typeface="Arial Rounded MT Bold" panose="020F0704030504030204" pitchFamily="34" charset="0"/>
            </a:endParaRPr>
          </a:p>
          <a:p>
            <a:pPr>
              <a:lnSpc>
                <a:spcPct val="114000"/>
              </a:lnSpc>
            </a:pPr>
            <a:r>
              <a:rPr lang="en-GB" sz="1400" dirty="0">
                <a:solidFill>
                  <a:schemeClr val="bg1"/>
                </a:solidFill>
                <a:latin typeface="Arial Rounded MT Bold" panose="020F0704030504030204" pitchFamily="34" charset="0"/>
              </a:rPr>
              <a:t>I hope that you are interested in our </a:t>
            </a:r>
            <a:r>
              <a:rPr lang="en-GB" sz="1400">
                <a:solidFill>
                  <a:schemeClr val="bg1"/>
                </a:solidFill>
                <a:latin typeface="Arial Rounded MT Bold" panose="020F0704030504030204" pitchFamily="34" charset="0"/>
              </a:rPr>
              <a:t>Family Hub/Early </a:t>
            </a:r>
            <a:r>
              <a:rPr lang="en-GB" sz="1400" dirty="0">
                <a:solidFill>
                  <a:schemeClr val="bg1"/>
                </a:solidFill>
                <a:latin typeface="Arial Rounded MT Bold" panose="020F0704030504030204" pitchFamily="34" charset="0"/>
              </a:rPr>
              <a:t>Help programme.</a:t>
            </a:r>
          </a:p>
          <a:p>
            <a:pPr>
              <a:lnSpc>
                <a:spcPct val="114000"/>
              </a:lnSpc>
            </a:pPr>
            <a:endParaRPr lang="en-GB" sz="1400" dirty="0">
              <a:solidFill>
                <a:schemeClr val="bg1"/>
              </a:solidFill>
              <a:latin typeface="Arial Rounded MT Bold" panose="020F0704030504030204" pitchFamily="34" charset="0"/>
            </a:endParaRPr>
          </a:p>
          <a:p>
            <a:pPr>
              <a:lnSpc>
                <a:spcPct val="114000"/>
              </a:lnSpc>
            </a:pPr>
            <a:r>
              <a:rPr lang="en-GB" sz="1400" dirty="0">
                <a:solidFill>
                  <a:schemeClr val="bg1"/>
                </a:solidFill>
                <a:latin typeface="Arial Rounded MT Bold" panose="020F0704030504030204" pitchFamily="34" charset="0"/>
              </a:rPr>
              <a:t>We are really pleased that we consistently receive excellent feedback on this and our flexibility and supportive approach in delivering it.  We are passionate about supporting you to make a real difference and I know that comes across in our training. </a:t>
            </a:r>
          </a:p>
          <a:p>
            <a:pPr>
              <a:lnSpc>
                <a:spcPct val="114000"/>
              </a:lnSpc>
            </a:pPr>
            <a:endParaRPr lang="en-GB" sz="1400" dirty="0">
              <a:solidFill>
                <a:schemeClr val="bg1"/>
              </a:solidFill>
              <a:latin typeface="Arial Rounded MT Bold" panose="020F0704030504030204" pitchFamily="34" charset="0"/>
            </a:endParaRPr>
          </a:p>
          <a:p>
            <a:pPr>
              <a:lnSpc>
                <a:spcPct val="114000"/>
              </a:lnSpc>
            </a:pPr>
            <a:r>
              <a:rPr lang="en-GB" sz="1400" dirty="0">
                <a:solidFill>
                  <a:schemeClr val="bg1"/>
                </a:solidFill>
                <a:latin typeface="Arial Rounded MT Bold" panose="020F0704030504030204" pitchFamily="34" charset="0"/>
              </a:rPr>
              <a:t>I am sure you will have some questions for us.  Please pick up the phone or send me an email so that we can start helping you to make a real difference to the lives of the vulnerable children and families. </a:t>
            </a:r>
          </a:p>
          <a:p>
            <a:pPr>
              <a:lnSpc>
                <a:spcPct val="114000"/>
              </a:lnSpc>
            </a:pPr>
            <a:endParaRPr lang="en-GB" sz="1400" dirty="0">
              <a:solidFill>
                <a:schemeClr val="bg1"/>
              </a:solidFill>
              <a:latin typeface="Arial Rounded MT Bold" panose="020F0704030504030204" pitchFamily="34" charset="0"/>
            </a:endParaRPr>
          </a:p>
        </p:txBody>
      </p:sp>
      <p:grpSp>
        <p:nvGrpSpPr>
          <p:cNvPr id="10" name="Group 9"/>
          <p:cNvGrpSpPr/>
          <p:nvPr/>
        </p:nvGrpSpPr>
        <p:grpSpPr>
          <a:xfrm>
            <a:off x="546851" y="4831291"/>
            <a:ext cx="5933779" cy="1907182"/>
            <a:chOff x="739636" y="3825241"/>
            <a:chExt cx="4924154" cy="1524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36" y="3825241"/>
              <a:ext cx="1619250" cy="1524000"/>
            </a:xfrm>
            <a:prstGeom prst="ellipse">
              <a:avLst/>
            </a:prstGeom>
            <a:ln>
              <a:noFill/>
            </a:ln>
            <a:effectLst>
              <a:softEdge rad="112500"/>
            </a:effectLst>
          </p:spPr>
        </p:pic>
        <p:sp>
          <p:nvSpPr>
            <p:cNvPr id="9" name="TextBox 8"/>
            <p:cNvSpPr txBox="1"/>
            <p:nvPr/>
          </p:nvSpPr>
          <p:spPr>
            <a:xfrm>
              <a:off x="2358886" y="4052348"/>
              <a:ext cx="3304904" cy="1036327"/>
            </a:xfrm>
            <a:prstGeom prst="rect">
              <a:avLst/>
            </a:prstGeom>
            <a:noFill/>
          </p:spPr>
          <p:txBody>
            <a:bodyPr wrap="square" rtlCol="0">
              <a:spAutoFit/>
            </a:bodyPr>
            <a:lstStyle/>
            <a:p>
              <a:pPr>
                <a:lnSpc>
                  <a:spcPct val="80000"/>
                </a:lnSpc>
              </a:pPr>
              <a:r>
                <a:rPr lang="en-GB" sz="2400" b="1" dirty="0">
                  <a:solidFill>
                    <a:srgbClr val="424D3D"/>
                  </a:solidFill>
                </a:rPr>
                <a:t>Wendy Weal</a:t>
              </a:r>
            </a:p>
            <a:p>
              <a:pPr>
                <a:lnSpc>
                  <a:spcPct val="80000"/>
                </a:lnSpc>
              </a:pPr>
              <a:r>
                <a:rPr lang="en-GB" sz="1400" dirty="0">
                  <a:solidFill>
                    <a:srgbClr val="424D3D"/>
                  </a:solidFill>
                </a:rPr>
                <a:t>Managing Director</a:t>
              </a:r>
            </a:p>
            <a:p>
              <a:pPr>
                <a:lnSpc>
                  <a:spcPct val="114000"/>
                </a:lnSpc>
              </a:pPr>
              <a:r>
                <a:rPr lang="en-GB" sz="1400" b="1" dirty="0">
                  <a:solidFill>
                    <a:srgbClr val="424D3D"/>
                  </a:solidFill>
                </a:rPr>
                <a:t>01603 251730</a:t>
              </a:r>
            </a:p>
            <a:p>
              <a:pPr>
                <a:lnSpc>
                  <a:spcPct val="114000"/>
                </a:lnSpc>
              </a:pPr>
              <a:r>
                <a:rPr lang="en-GB" sz="1400" dirty="0">
                  <a:solidFill>
                    <a:srgbClr val="424D3D"/>
                  </a:solidFill>
                </a:rPr>
                <a:t>wendy.weal@interfaceenterprises.co.uk </a:t>
              </a:r>
            </a:p>
            <a:p>
              <a:pPr>
                <a:lnSpc>
                  <a:spcPct val="114000"/>
                </a:lnSpc>
              </a:pPr>
              <a:r>
                <a:rPr lang="en-GB" sz="1400" b="1" dirty="0">
                  <a:solidFill>
                    <a:srgbClr val="424D3D"/>
                  </a:solidFill>
                  <a:hlinkClick r:id="rId4"/>
                </a:rPr>
                <a:t>www.interfaceenterprises.co.uk</a:t>
              </a:r>
              <a:r>
                <a:rPr lang="en-GB" sz="1400" b="1" dirty="0">
                  <a:solidFill>
                    <a:srgbClr val="424D3D"/>
                  </a:solidFill>
                </a:rPr>
                <a:t> </a:t>
              </a:r>
            </a:p>
          </p:txBody>
        </p:sp>
      </p:grpSp>
      <p:sp>
        <p:nvSpPr>
          <p:cNvPr id="2" name="Rectangle 1"/>
          <p:cNvSpPr/>
          <p:nvPr/>
        </p:nvSpPr>
        <p:spPr>
          <a:xfrm>
            <a:off x="-548642" y="7210094"/>
            <a:ext cx="8046717" cy="304826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364632" y="7701606"/>
            <a:ext cx="3556546" cy="954107"/>
          </a:xfrm>
          <a:prstGeom prst="rect">
            <a:avLst/>
          </a:prstGeom>
          <a:noFill/>
        </p:spPr>
        <p:txBody>
          <a:bodyPr wrap="square" rtlCol="0">
            <a:spAutoFit/>
          </a:bodyPr>
          <a:lstStyle/>
          <a:p>
            <a:r>
              <a:rPr lang="en-GB" sz="1400" dirty="0">
                <a:solidFill>
                  <a:srgbClr val="424D3D"/>
                </a:solidFill>
              </a:rPr>
              <a:t>25b Henderson Business Centre</a:t>
            </a:r>
          </a:p>
          <a:p>
            <a:r>
              <a:rPr lang="en-GB" sz="1400" dirty="0">
                <a:solidFill>
                  <a:srgbClr val="424D3D"/>
                </a:solidFill>
              </a:rPr>
              <a:t>51 Ivy Road</a:t>
            </a:r>
          </a:p>
          <a:p>
            <a:r>
              <a:rPr lang="en-GB" sz="1400" dirty="0">
                <a:solidFill>
                  <a:srgbClr val="424D3D"/>
                </a:solidFill>
              </a:rPr>
              <a:t>Norwich</a:t>
            </a:r>
          </a:p>
          <a:p>
            <a:r>
              <a:rPr lang="en-GB" sz="1400" dirty="0">
                <a:solidFill>
                  <a:srgbClr val="424D3D"/>
                </a:solidFill>
              </a:rPr>
              <a:t>NR5 8BF</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50" y="7536174"/>
            <a:ext cx="2800319" cy="118459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465858" y="7536174"/>
            <a:ext cx="2898775" cy="1184594"/>
          </a:xfrm>
          <a:prstGeom prst="rect">
            <a:avLst/>
          </a:prstGeom>
          <a:noFill/>
          <a:ln w="180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0360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A92DDBF5368A498BBD8BF4252756EF" ma:contentTypeVersion="2" ma:contentTypeDescription="Create a new document." ma:contentTypeScope="" ma:versionID="ae0a26abbba425ca27d986cdd5b588db">
  <xsd:schema xmlns:xsd="http://www.w3.org/2001/XMLSchema" xmlns:xs="http://www.w3.org/2001/XMLSchema" xmlns:p="http://schemas.microsoft.com/office/2006/metadata/properties" xmlns:ns2="d8dbd38d-28dd-40d1-8ec5-e3c8a3cebb90" targetNamespace="http://schemas.microsoft.com/office/2006/metadata/properties" ma:root="true" ma:fieldsID="a23fec6f35ca32a772fa76f95788f9eb" ns2:_="">
    <xsd:import namespace="d8dbd38d-28dd-40d1-8ec5-e3c8a3cebb9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bd38d-28dd-40d1-8ec5-e3c8a3cebb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EC5CD7-CB53-491C-9720-F1B73725D970}">
  <ds:schemaRefs>
    <ds:schemaRef ds:uri="http://schemas.microsoft.com/sharepoint/v3/contenttype/forms"/>
  </ds:schemaRefs>
</ds:datastoreItem>
</file>

<file path=customXml/itemProps2.xml><?xml version="1.0" encoding="utf-8"?>
<ds:datastoreItem xmlns:ds="http://schemas.openxmlformats.org/officeDocument/2006/customXml" ds:itemID="{B6094476-5189-40D4-9291-DA00C71413C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8dbd38d-28dd-40d1-8ec5-e3c8a3cebb90"/>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A5E2C06-25A2-47C3-B16B-7F9C8120F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bd38d-28dd-40d1-8ec5-e3c8a3ceb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2806</TotalTime>
  <Words>1103</Words>
  <Application>Microsoft Office PowerPoint</Application>
  <PresentationFormat>A4 Paper (210x297 mm)</PresentationFormat>
  <Paragraphs>90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Interface</dc:creator>
  <cp:lastModifiedBy>Wendy Weal</cp:lastModifiedBy>
  <cp:revision>260</cp:revision>
  <dcterms:created xsi:type="dcterms:W3CDTF">2015-02-24T13:47:49Z</dcterms:created>
  <dcterms:modified xsi:type="dcterms:W3CDTF">2022-08-01T11:02:08Z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0x01010010A92DDBF5368A498BBD8BF4252756EF</vt:lpwstr>
  </property>
</Properties>
</file>