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86" r:id="rId6"/>
    <p:sldId id="262" r:id="rId7"/>
    <p:sldId id="287" r:id="rId8"/>
    <p:sldId id="295" r:id="rId9"/>
    <p:sldId id="296" r:id="rId10"/>
    <p:sldId id="293" r:id="rId11"/>
    <p:sldId id="264" r:id="rId12"/>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Weal" initials="" lastIdx="35" clrIdx="0"/>
  <p:cmAuthor id="1" name="Amy Crawley" initials="AC" lastIdx="2" clrIdx="1">
    <p:extLst>
      <p:ext uri="{19B8F6BF-5375-455C-9EA6-DF929625EA0E}">
        <p15:presenceInfo xmlns:p15="http://schemas.microsoft.com/office/powerpoint/2012/main" userId="c08f99662a23e82a" providerId="Windows Live"/>
      </p:ext>
    </p:extLst>
  </p:cmAuthor>
  <p:cmAuthor id="2" name="Clare Joyce" initials="CJ" lastIdx="5" clrIdx="2">
    <p:extLst>
      <p:ext uri="{19B8F6BF-5375-455C-9EA6-DF929625EA0E}">
        <p15:presenceInfo xmlns:p15="http://schemas.microsoft.com/office/powerpoint/2012/main" userId="fb78046e84118d38" providerId="Windows Live"/>
      </p:ext>
    </p:extLst>
  </p:cmAuthor>
  <p:cmAuthor id="3" name="wendy weal" initials="ww" lastIdx="6" clrIdx="3">
    <p:extLst>
      <p:ext uri="{19B8F6BF-5375-455C-9EA6-DF929625EA0E}">
        <p15:presenceInfo xmlns:p15="http://schemas.microsoft.com/office/powerpoint/2012/main" userId="60206feb47e5d3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BECA"/>
    <a:srgbClr val="424D3D"/>
    <a:srgbClr val="8EC63F"/>
    <a:srgbClr val="C5E19B"/>
    <a:srgbClr val="5DDBE5"/>
    <a:srgbClr val="B3EEF3"/>
    <a:srgbClr val="FBFBFB"/>
    <a:srgbClr val="A5D064"/>
    <a:srgbClr val="F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autoAdjust="0"/>
    <p:restoredTop sz="94681"/>
  </p:normalViewPr>
  <p:slideViewPr>
    <p:cSldViewPr snapToGrid="0">
      <p:cViewPr varScale="1">
        <p:scale>
          <a:sx n="75" d="100"/>
          <a:sy n="75" d="100"/>
        </p:scale>
        <p:origin x="3042" y="5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15587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420045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424310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47815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353247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57955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594873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93887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20945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241043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55655C-E169-43C6-B564-936DFD84BB43}" type="datetimeFigureOut">
              <a:rPr lang="en-GB" smtClean="0"/>
              <a:t>01/08/2022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07CE1F0-E7F4-4E49-92C4-1E8E5F364BDC}" type="slidenum">
              <a:rPr lang="en-GB" smtClean="0"/>
              <a:t>‹#›</a:t>
            </a:fld>
            <a:endParaRPr lang="en-GB" dirty="0"/>
          </a:p>
        </p:txBody>
      </p:sp>
    </p:spTree>
    <p:extLst>
      <p:ext uri="{BB962C8B-B14F-4D97-AF65-F5344CB8AC3E}">
        <p14:creationId xmlns:p14="http://schemas.microsoft.com/office/powerpoint/2010/main" val="146664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055655C-E169-43C6-B564-936DFD84BB43}" type="datetimeFigureOut">
              <a:rPr lang="en-GB" smtClean="0"/>
              <a:t>01/08/2022</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07CE1F0-E7F4-4E49-92C4-1E8E5F364BDC}" type="slidenum">
              <a:rPr lang="en-GB" smtClean="0"/>
              <a:t>‹#›</a:t>
            </a:fld>
            <a:endParaRPr lang="en-GB" dirty="0"/>
          </a:p>
        </p:txBody>
      </p:sp>
    </p:spTree>
    <p:extLst>
      <p:ext uri="{BB962C8B-B14F-4D97-AF65-F5344CB8AC3E}">
        <p14:creationId xmlns:p14="http://schemas.microsoft.com/office/powerpoint/2010/main" val="1688211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www.interfaceenterprises.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3"/>
          <p:cNvSpPr txBox="1">
            <a:spLocks noChangeArrowheads="1"/>
          </p:cNvSpPr>
          <p:nvPr/>
        </p:nvSpPr>
        <p:spPr bwMode="auto">
          <a:xfrm>
            <a:off x="182880" y="0"/>
            <a:ext cx="1985555" cy="626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med" len="med"/>
                <a:tailEnd type="none" w="med" len="med"/>
              </a14:hiddenLine>
            </a:ext>
          </a:extLst>
        </p:spPr>
        <p:txBody>
          <a:bodyPr rot="0" vert="horz" wrap="square" lIns="91440" tIns="91440" rIns="91440" bIns="91440" anchor="t" anchorCtr="0" upright="1">
            <a:noAutofit/>
          </a:bodyPr>
          <a:lstStyle/>
          <a:p>
            <a:pPr>
              <a:lnSpc>
                <a:spcPct val="115000"/>
              </a:lnSpc>
              <a:spcAft>
                <a:spcPts val="1000"/>
              </a:spcAft>
            </a:pPr>
            <a:endParaRPr lang="en-GB" sz="1100" dirty="0">
              <a:solidFill>
                <a:srgbClr val="333333"/>
              </a:solidFill>
              <a:effectLst/>
              <a:latin typeface="Arial Rounded MT Bold" panose="020F07040305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225" y="-784577"/>
            <a:ext cx="8172450" cy="11906864"/>
          </a:xfrm>
          <a:prstGeom prst="rect">
            <a:avLst/>
          </a:prstGeom>
        </p:spPr>
      </p:pic>
      <p:sp>
        <p:nvSpPr>
          <p:cNvPr id="5" name="Text Box 13"/>
          <p:cNvSpPr txBox="1">
            <a:spLocks noChangeArrowheads="1"/>
          </p:cNvSpPr>
          <p:nvPr/>
        </p:nvSpPr>
        <p:spPr bwMode="auto">
          <a:xfrm>
            <a:off x="182880" y="826986"/>
            <a:ext cx="6412473" cy="6674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med" len="med"/>
                <a:tailEnd type="none" w="med" len="med"/>
              </a14:hiddenLine>
            </a:ext>
          </a:extLst>
        </p:spPr>
        <p:txBody>
          <a:bodyPr rot="0" vert="horz" wrap="square" lIns="91440" tIns="91440" rIns="91440" bIns="91440" anchor="t" anchorCtr="0" upright="1">
            <a:noAutofit/>
          </a:bodyPr>
          <a:lstStyle/>
          <a:p>
            <a:pPr algn="ctr">
              <a:lnSpc>
                <a:spcPct val="115000"/>
              </a:lnSpc>
              <a:spcAft>
                <a:spcPts val="1000"/>
              </a:spcAft>
            </a:pPr>
            <a:r>
              <a:rPr lang="en-GB" sz="3200"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 </a:t>
            </a:r>
          </a:p>
          <a:p>
            <a:pPr algn="ctr">
              <a:lnSpc>
                <a:spcPct val="115000"/>
              </a:lnSpc>
              <a:spcAft>
                <a:spcPts val="1000"/>
              </a:spcAft>
            </a:pPr>
            <a:endParaRPr lang="en-GB" sz="3200" dirty="0">
              <a:solidFill>
                <a:schemeClr val="bg1"/>
              </a:solidFill>
              <a:latin typeface="Arial Rounded MT Bold" panose="020F0704030504030204" pitchFamily="34" charset="0"/>
              <a:cs typeface="Calibri" panose="020F0502020204030204" pitchFamily="34" charset="0"/>
            </a:endParaRPr>
          </a:p>
          <a:p>
            <a:pPr algn="ctr">
              <a:lnSpc>
                <a:spcPct val="115000"/>
              </a:lnSpc>
              <a:spcAft>
                <a:spcPts val="1000"/>
              </a:spcAft>
            </a:pPr>
            <a:r>
              <a:rPr lang="en-GB" sz="3200" dirty="0">
                <a:solidFill>
                  <a:schemeClr val="bg1"/>
                </a:solidFill>
                <a:latin typeface="Arial Rounded MT Bold" panose="020F0704030504030204" pitchFamily="34" charset="0"/>
                <a:cs typeface="Calibri" panose="020F0502020204030204" pitchFamily="34" charset="0"/>
              </a:rPr>
              <a:t>Working Effectively with Young People – Understanding Adolescent Development and Contextual Safeguarding in Families </a:t>
            </a:r>
          </a:p>
          <a:p>
            <a:pPr algn="ctr">
              <a:lnSpc>
                <a:spcPct val="115000"/>
              </a:lnSpc>
              <a:spcAft>
                <a:spcPts val="1000"/>
              </a:spcAft>
            </a:pPr>
            <a:endParaRPr lang="en-GB" sz="3200" dirty="0">
              <a:solidFill>
                <a:schemeClr val="bg1"/>
              </a:solidFill>
              <a:latin typeface="Arial Rounded MT Bold" panose="020F0704030504030204" pitchFamily="34" charset="0"/>
              <a:cs typeface="Calibri" panose="020F0502020204030204" pitchFamily="34" charset="0"/>
            </a:endParaRPr>
          </a:p>
          <a:p>
            <a:pPr algn="ctr">
              <a:lnSpc>
                <a:spcPct val="115000"/>
              </a:lnSpc>
              <a:spcAft>
                <a:spcPts val="1000"/>
              </a:spcAft>
            </a:pPr>
            <a:r>
              <a:rPr lang="en-GB" sz="3200" dirty="0">
                <a:solidFill>
                  <a:srgbClr val="FFFFFF"/>
                </a:solidFill>
                <a:latin typeface="Arial Rounded MT Bold" panose="020F0704030504030204" pitchFamily="34" charset="0"/>
                <a:ea typeface="Calibri" panose="020F0502020204030204" pitchFamily="34" charset="0"/>
                <a:cs typeface="Calibri" panose="020F0502020204030204" pitchFamily="34" charset="0"/>
              </a:rPr>
              <a:t> </a:t>
            </a:r>
          </a:p>
        </p:txBody>
      </p:sp>
      <p:sp>
        <p:nvSpPr>
          <p:cNvPr id="9" name="Rectangle 8"/>
          <p:cNvSpPr/>
          <p:nvPr/>
        </p:nvSpPr>
        <p:spPr>
          <a:xfrm>
            <a:off x="-504825" y="8415513"/>
            <a:ext cx="8020050" cy="2676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3745" y="8515702"/>
            <a:ext cx="2898775" cy="118459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1853745" y="8568987"/>
            <a:ext cx="2898775" cy="1184594"/>
          </a:xfrm>
          <a:prstGeom prst="rect">
            <a:avLst/>
          </a:prstGeom>
          <a:noFill/>
          <a:ln w="180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006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224394" y="427311"/>
            <a:ext cx="6409209" cy="7674665"/>
          </a:xfrm>
          <a:prstGeom prst="rect">
            <a:avLst/>
          </a:prstGeom>
          <a:noFill/>
        </p:spPr>
        <p:txBody>
          <a:bodyPr wrap="square" lIns="396000" rIns="396000" rtlCol="0">
            <a:spAutoFit/>
          </a:bodyPr>
          <a:lstStyle/>
          <a:p>
            <a:pPr algn="ctr">
              <a:lnSpc>
                <a:spcPct val="114000"/>
              </a:lnSpc>
            </a:pPr>
            <a:r>
              <a:rPr lang="en-GB" sz="3200" b="1" dirty="0">
                <a:solidFill>
                  <a:srgbClr val="20BECA"/>
                </a:solidFill>
              </a:rPr>
              <a:t>What’s the need?</a:t>
            </a:r>
          </a:p>
          <a:p>
            <a:pPr algn="ctr">
              <a:lnSpc>
                <a:spcPct val="114000"/>
              </a:lnSpc>
            </a:pPr>
            <a:endParaRPr lang="en-GB" sz="1400" dirty="0">
              <a:solidFill>
                <a:srgbClr val="424D3D"/>
              </a:solidFill>
            </a:endParaRPr>
          </a:p>
          <a:p>
            <a:pPr>
              <a:lnSpc>
                <a:spcPct val="114000"/>
              </a:lnSpc>
            </a:pPr>
            <a:r>
              <a:rPr lang="en-US" sz="1300" dirty="0">
                <a:solidFill>
                  <a:srgbClr val="424D3D"/>
                </a:solidFill>
              </a:rPr>
              <a:t>In our work across the Country, we see concerns and issues around:</a:t>
            </a:r>
            <a:br>
              <a:rPr lang="en-US" sz="1300" dirty="0">
                <a:solidFill>
                  <a:srgbClr val="424D3D"/>
                </a:solidFill>
              </a:rPr>
            </a:br>
            <a:endParaRPr lang="en-US" sz="1300" dirty="0">
              <a:solidFill>
                <a:srgbClr val="424D3D"/>
              </a:solidFill>
            </a:endParaRPr>
          </a:p>
          <a:p>
            <a:pPr marL="285750" indent="-285750">
              <a:lnSpc>
                <a:spcPct val="114000"/>
              </a:lnSpc>
              <a:buFont typeface="Arial" panose="020B0604020202020204" pitchFamily="34" charset="0"/>
              <a:buChar char="•"/>
            </a:pPr>
            <a:r>
              <a:rPr lang="en-US" sz="1300" dirty="0">
                <a:solidFill>
                  <a:srgbClr val="424D3D"/>
                </a:solidFill>
              </a:rPr>
              <a:t>Lack of skills/support/provision that enables practitioners to feel confident to manage adolescent risk.</a:t>
            </a:r>
          </a:p>
          <a:p>
            <a:pPr marL="285750" indent="-285750">
              <a:lnSpc>
                <a:spcPct val="114000"/>
              </a:lnSpc>
              <a:buFont typeface="Arial" panose="020B0604020202020204" pitchFamily="34" charset="0"/>
              <a:buChar char="•"/>
            </a:pPr>
            <a:r>
              <a:rPr lang="en-US" sz="1300" dirty="0">
                <a:solidFill>
                  <a:srgbClr val="424D3D"/>
                </a:solidFill>
              </a:rPr>
              <a:t>Local authorities spending huge amounts of money on out of area looked after placements for adolescents where the family unit has broken down.</a:t>
            </a:r>
          </a:p>
          <a:p>
            <a:pPr marL="285750" indent="-285750">
              <a:lnSpc>
                <a:spcPct val="114000"/>
              </a:lnSpc>
              <a:buFont typeface="Arial" panose="020B0604020202020204" pitchFamily="34" charset="0"/>
              <a:buChar char="•"/>
            </a:pPr>
            <a:r>
              <a:rPr lang="en-US" sz="1300" dirty="0">
                <a:solidFill>
                  <a:srgbClr val="424D3D"/>
                </a:solidFill>
              </a:rPr>
              <a:t>An increase in Childhood Sexual Exploitation (CSE), Criminal Exploitation (CE), substance misuse, adolescent on parent violence and mental health issues.</a:t>
            </a:r>
          </a:p>
          <a:p>
            <a:pPr marL="285750" indent="-285750">
              <a:lnSpc>
                <a:spcPct val="114000"/>
              </a:lnSpc>
              <a:buFont typeface="Arial" panose="020B0604020202020204" pitchFamily="34" charset="0"/>
              <a:buChar char="•"/>
            </a:pPr>
            <a:r>
              <a:rPr lang="en-US" sz="1300" dirty="0">
                <a:solidFill>
                  <a:srgbClr val="424D3D"/>
                </a:solidFill>
              </a:rPr>
              <a:t>Decreased services available for young people in the community to meet adding pressure on family services.</a:t>
            </a:r>
          </a:p>
          <a:p>
            <a:pPr marL="285750" indent="-285750">
              <a:lnSpc>
                <a:spcPct val="114000"/>
              </a:lnSpc>
              <a:buFont typeface="Arial" panose="020B0604020202020204" pitchFamily="34" charset="0"/>
              <a:buChar char="•"/>
            </a:pPr>
            <a:r>
              <a:rPr lang="en-US" sz="1300" dirty="0">
                <a:solidFill>
                  <a:srgbClr val="424D3D"/>
                </a:solidFill>
              </a:rPr>
              <a:t>Staff sharing that it is increasingly difficult to engage the young people/adolescents as part of a wider family plan.</a:t>
            </a:r>
            <a:r>
              <a:rPr lang="en-US" sz="1200" b="1" dirty="0">
                <a:solidFill>
                  <a:srgbClr val="424D3D"/>
                </a:solidFill>
              </a:rPr>
              <a:t> </a:t>
            </a:r>
          </a:p>
          <a:p>
            <a:pPr marL="285750" indent="-285750">
              <a:lnSpc>
                <a:spcPct val="114000"/>
              </a:lnSpc>
              <a:buFont typeface="Arial" panose="020B0604020202020204" pitchFamily="34" charset="0"/>
              <a:buChar char="•"/>
            </a:pPr>
            <a:endParaRPr lang="en-US" sz="1200" b="1" dirty="0">
              <a:solidFill>
                <a:srgbClr val="424D3D"/>
              </a:solidFill>
            </a:endParaRPr>
          </a:p>
          <a:p>
            <a:pPr>
              <a:lnSpc>
                <a:spcPct val="114000"/>
              </a:lnSpc>
            </a:pPr>
            <a:r>
              <a:rPr lang="en-US" sz="1350" dirty="0">
                <a:solidFill>
                  <a:srgbClr val="20BECA"/>
                </a:solidFill>
              </a:rPr>
              <a:t>The risk factors for young people are </a:t>
            </a:r>
            <a:r>
              <a:rPr lang="en-US" sz="1350" dirty="0" err="1">
                <a:solidFill>
                  <a:srgbClr val="20BECA"/>
                </a:solidFill>
              </a:rPr>
              <a:t>spiralling</a:t>
            </a:r>
            <a:r>
              <a:rPr lang="en-US" sz="1350" dirty="0">
                <a:solidFill>
                  <a:srgbClr val="20BECA"/>
                </a:solidFill>
              </a:rPr>
              <a:t>. Practitioners are telling us that they are not feeling confident in how to respond. </a:t>
            </a:r>
            <a:endParaRPr lang="en-US" sz="1200" b="1" dirty="0">
              <a:solidFill>
                <a:srgbClr val="424D3D"/>
              </a:solidFill>
            </a:endParaRPr>
          </a:p>
          <a:p>
            <a:pPr marL="285750" indent="-285750">
              <a:lnSpc>
                <a:spcPct val="114000"/>
              </a:lnSpc>
              <a:buFont typeface="Arial" panose="020B0604020202020204" pitchFamily="34" charset="0"/>
              <a:buChar char="•"/>
            </a:pPr>
            <a:endParaRPr lang="en-US" sz="1200" b="1" dirty="0">
              <a:solidFill>
                <a:srgbClr val="424D3D"/>
              </a:solidFill>
            </a:endParaRPr>
          </a:p>
          <a:p>
            <a:pPr marL="285750" indent="-285750">
              <a:lnSpc>
                <a:spcPct val="114000"/>
              </a:lnSpc>
              <a:buFont typeface="Arial" panose="020B0604020202020204" pitchFamily="34" charset="0"/>
              <a:buChar char="•"/>
            </a:pPr>
            <a:endParaRPr lang="en-US" sz="1200" b="1" dirty="0">
              <a:solidFill>
                <a:srgbClr val="424D3D"/>
              </a:solidFill>
            </a:endParaRPr>
          </a:p>
          <a:p>
            <a:pPr marL="285750" indent="-285750">
              <a:lnSpc>
                <a:spcPct val="114000"/>
              </a:lnSpc>
              <a:buFont typeface="Arial" panose="020B0604020202020204" pitchFamily="34" charset="0"/>
              <a:buChar char="•"/>
            </a:pPr>
            <a:endParaRPr lang="en-US" sz="1200" b="1" dirty="0">
              <a:solidFill>
                <a:srgbClr val="424D3D"/>
              </a:solidFill>
            </a:endParaRPr>
          </a:p>
          <a:p>
            <a:pPr marL="285750" indent="-285750">
              <a:lnSpc>
                <a:spcPct val="114000"/>
              </a:lnSpc>
              <a:buFont typeface="Arial" panose="020B0604020202020204" pitchFamily="34" charset="0"/>
              <a:buChar char="•"/>
            </a:pPr>
            <a:endParaRPr lang="en-US" sz="1200" b="1" dirty="0">
              <a:solidFill>
                <a:srgbClr val="424D3D"/>
              </a:solidFill>
            </a:endParaRPr>
          </a:p>
          <a:p>
            <a:pPr marL="285750" indent="-285750">
              <a:lnSpc>
                <a:spcPct val="114000"/>
              </a:lnSpc>
              <a:buFont typeface="Arial" panose="020B0604020202020204" pitchFamily="34" charset="0"/>
              <a:buChar char="•"/>
            </a:pPr>
            <a:endParaRPr lang="en-US" sz="1200" b="1" dirty="0">
              <a:solidFill>
                <a:srgbClr val="424D3D"/>
              </a:solidFill>
            </a:endParaRPr>
          </a:p>
          <a:p>
            <a:pPr marL="285750" indent="-285750">
              <a:lnSpc>
                <a:spcPct val="114000"/>
              </a:lnSpc>
              <a:buFont typeface="Arial" panose="020B0604020202020204" pitchFamily="34" charset="0"/>
              <a:buChar char="•"/>
            </a:pPr>
            <a:endParaRPr lang="en-US" sz="1200" b="1" dirty="0">
              <a:solidFill>
                <a:srgbClr val="424D3D"/>
              </a:solidFill>
            </a:endParaRPr>
          </a:p>
          <a:p>
            <a:pPr>
              <a:lnSpc>
                <a:spcPct val="114000"/>
              </a:lnSpc>
            </a:pPr>
            <a:r>
              <a:rPr lang="en-US" sz="1400" b="1" dirty="0">
                <a:solidFill>
                  <a:srgbClr val="424D3D"/>
                </a:solidFill>
              </a:rPr>
              <a:t>We have created a TRAINING programme and WIDER SUPPORT offer specially designed to help address these issues.</a:t>
            </a:r>
            <a:endParaRPr lang="en-US" sz="1300" dirty="0">
              <a:solidFill>
                <a:srgbClr val="424D3D"/>
              </a:solidFill>
            </a:endParaRPr>
          </a:p>
          <a:p>
            <a:pPr marL="285750" indent="-285750">
              <a:lnSpc>
                <a:spcPct val="114000"/>
              </a:lnSpc>
              <a:buFont typeface="Arial" panose="020B0604020202020204" pitchFamily="34" charset="0"/>
              <a:buChar char="•"/>
            </a:pPr>
            <a:endParaRPr lang="en-US" sz="1300" dirty="0">
              <a:solidFill>
                <a:srgbClr val="424D3D"/>
              </a:solidFill>
            </a:endParaRPr>
          </a:p>
          <a:p>
            <a:pPr marL="285750" indent="-285750">
              <a:lnSpc>
                <a:spcPct val="114000"/>
              </a:lnSpc>
              <a:buFont typeface="Arial" panose="020B0604020202020204" pitchFamily="34" charset="0"/>
              <a:buChar char="•"/>
            </a:pPr>
            <a:endParaRPr lang="en-US" sz="1300" dirty="0">
              <a:solidFill>
                <a:srgbClr val="424D3D"/>
              </a:solidFill>
            </a:endParaRPr>
          </a:p>
          <a:p>
            <a:pPr marL="285750" indent="-285750">
              <a:lnSpc>
                <a:spcPct val="114000"/>
              </a:lnSpc>
              <a:buFont typeface="Arial" panose="020B0604020202020204" pitchFamily="34" charset="0"/>
              <a:buChar char="•"/>
            </a:pPr>
            <a:endParaRPr lang="en-US" sz="1300" dirty="0">
              <a:solidFill>
                <a:srgbClr val="424D3D"/>
              </a:solidFill>
            </a:endParaRPr>
          </a:p>
          <a:p>
            <a:pPr>
              <a:lnSpc>
                <a:spcPct val="114000"/>
              </a:lnSpc>
            </a:pPr>
            <a:endParaRPr lang="en-GB" sz="1300" dirty="0">
              <a:solidFill>
                <a:srgbClr val="424D3D"/>
              </a:solidFill>
            </a:endParaRPr>
          </a:p>
          <a:p>
            <a:pPr>
              <a:lnSpc>
                <a:spcPct val="114000"/>
              </a:lnSpc>
            </a:pPr>
            <a:endParaRPr lang="en-GB" sz="1300" b="1" dirty="0">
              <a:solidFill>
                <a:srgbClr val="424D3D"/>
              </a:solidFill>
            </a:endParaRPr>
          </a:p>
          <a:p>
            <a:pPr algn="ctr">
              <a:lnSpc>
                <a:spcPct val="114000"/>
              </a:lnSpc>
            </a:pPr>
            <a:endParaRPr lang="en-GB" sz="1400" b="1" dirty="0">
              <a:solidFill>
                <a:srgbClr val="424D3D"/>
              </a:solidFill>
            </a:endParaRPr>
          </a:p>
        </p:txBody>
      </p:sp>
      <p:pic>
        <p:nvPicPr>
          <p:cNvPr id="7" name="Picture 6" descr="Two people looking at the camera&#10;&#10;Description automatically generated">
            <a:extLst>
              <a:ext uri="{FF2B5EF4-FFF2-40B4-BE49-F238E27FC236}">
                <a16:creationId xmlns:a16="http://schemas.microsoft.com/office/drawing/2014/main" id="{A3EBABCA-2965-462D-BC9A-BFC02663BA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1" t="17197" r="1" b="22850"/>
          <a:stretch/>
        </p:blipFill>
        <p:spPr>
          <a:xfrm>
            <a:off x="0" y="7145531"/>
            <a:ext cx="6858000" cy="2752617"/>
          </a:xfrm>
          <a:prstGeom prst="rect">
            <a:avLst/>
          </a:prstGeom>
        </p:spPr>
      </p:pic>
      <p:graphicFrame>
        <p:nvGraphicFramePr>
          <p:cNvPr id="3" name="Table 2">
            <a:extLst>
              <a:ext uri="{FF2B5EF4-FFF2-40B4-BE49-F238E27FC236}">
                <a16:creationId xmlns:a16="http://schemas.microsoft.com/office/drawing/2014/main" id="{8E20D552-A5BF-A949-80FA-17335D6FCA67}"/>
              </a:ext>
            </a:extLst>
          </p:cNvPr>
          <p:cNvGraphicFramePr>
            <a:graphicFrameLocks noGrp="1"/>
          </p:cNvGraphicFramePr>
          <p:nvPr>
            <p:extLst>
              <p:ext uri="{D42A27DB-BD31-4B8C-83A1-F6EECF244321}">
                <p14:modId xmlns:p14="http://schemas.microsoft.com/office/powerpoint/2010/main" val="3989362133"/>
              </p:ext>
            </p:extLst>
          </p:nvPr>
        </p:nvGraphicFramePr>
        <p:xfrm>
          <a:off x="533397" y="4907399"/>
          <a:ext cx="5791201" cy="883920"/>
        </p:xfrm>
        <a:graphic>
          <a:graphicData uri="http://schemas.openxmlformats.org/drawingml/2006/table">
            <a:tbl>
              <a:tblPr firstRow="1" bandRow="1">
                <a:tableStyleId>{5C22544A-7EE6-4342-B048-85BDC9FD1C3A}</a:tableStyleId>
              </a:tblPr>
              <a:tblGrid>
                <a:gridCol w="5791201">
                  <a:extLst>
                    <a:ext uri="{9D8B030D-6E8A-4147-A177-3AD203B41FA5}">
                      <a16:colId xmlns:a16="http://schemas.microsoft.com/office/drawing/2014/main" val="2031777592"/>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00" dirty="0">
                          <a:solidFill>
                            <a:schemeClr val="bg1"/>
                          </a:solidFill>
                        </a:rPr>
                        <a:t>Decreasing budgets, resulting restructures, changes in agendas and role responsibility has highlighted a gap which we believe is having a significant effect on timely outcomes for children and young people, increasing risk whilst ultimately costing more. </a:t>
                      </a:r>
                      <a:endParaRPr lang="en-US" dirty="0"/>
                    </a:p>
                  </a:txBody>
                  <a:tcPr>
                    <a:solidFill>
                      <a:srgbClr val="20BECA"/>
                    </a:solidFill>
                  </a:tcPr>
                </a:tc>
                <a:extLst>
                  <a:ext uri="{0D108BD9-81ED-4DB2-BD59-A6C34878D82A}">
                    <a16:rowId xmlns:a16="http://schemas.microsoft.com/office/drawing/2014/main" val="838813027"/>
                  </a:ext>
                </a:extLst>
              </a:tr>
            </a:tbl>
          </a:graphicData>
        </a:graphic>
      </p:graphicFrame>
    </p:spTree>
    <p:extLst>
      <p:ext uri="{BB962C8B-B14F-4D97-AF65-F5344CB8AC3E}">
        <p14:creationId xmlns:p14="http://schemas.microsoft.com/office/powerpoint/2010/main" val="115904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378823" y="351623"/>
            <a:ext cx="6148977" cy="5658729"/>
          </a:xfrm>
          <a:prstGeom prst="rect">
            <a:avLst/>
          </a:prstGeom>
          <a:noFill/>
        </p:spPr>
        <p:txBody>
          <a:bodyPr wrap="square" lIns="288000" rIns="288000" rtlCol="0">
            <a:spAutoFit/>
          </a:bodyPr>
          <a:lstStyle/>
          <a:p>
            <a:pPr algn="ctr">
              <a:lnSpc>
                <a:spcPct val="114000"/>
              </a:lnSpc>
            </a:pPr>
            <a:endParaRPr lang="en-GB" sz="1600" b="1" dirty="0">
              <a:solidFill>
                <a:srgbClr val="424D3D"/>
              </a:solidFill>
            </a:endParaRPr>
          </a:p>
          <a:p>
            <a:pPr algn="ctr">
              <a:lnSpc>
                <a:spcPct val="114000"/>
              </a:lnSpc>
            </a:pPr>
            <a:r>
              <a:rPr lang="en-GB" sz="3200" b="1" dirty="0">
                <a:solidFill>
                  <a:srgbClr val="20BECA"/>
                </a:solidFill>
              </a:rPr>
              <a:t>Training</a:t>
            </a:r>
          </a:p>
          <a:p>
            <a:pPr algn="ctr">
              <a:lnSpc>
                <a:spcPct val="114000"/>
              </a:lnSpc>
            </a:pPr>
            <a:r>
              <a:rPr lang="en-GB" sz="2400" b="1" dirty="0">
                <a:solidFill>
                  <a:srgbClr val="424D3D"/>
                </a:solidFill>
              </a:rPr>
              <a:t>Our training meets latest research, policy and practice </a:t>
            </a:r>
          </a:p>
          <a:p>
            <a:pPr algn="ctr">
              <a:lnSpc>
                <a:spcPct val="114000"/>
              </a:lnSpc>
            </a:pPr>
            <a:endParaRPr lang="en-GB" sz="1600" b="1" dirty="0">
              <a:solidFill>
                <a:srgbClr val="424D3D"/>
              </a:solidFill>
            </a:endParaRPr>
          </a:p>
          <a:p>
            <a:pPr>
              <a:lnSpc>
                <a:spcPct val="114000"/>
              </a:lnSpc>
            </a:pPr>
            <a:r>
              <a:rPr lang="en-GB" sz="1400" dirty="0">
                <a:solidFill>
                  <a:srgbClr val="424D3D"/>
                </a:solidFill>
              </a:rPr>
              <a:t>We have designed a training package that enables participants to build their knowledge and understanding around theories of child and adolescent development, learn from recent research into contextual safeguarding, teenage development and trauma informed practice. We will share best practice, direct working tools and interventions on how to use these in everyday practice. </a:t>
            </a:r>
          </a:p>
          <a:p>
            <a:pPr>
              <a:lnSpc>
                <a:spcPct val="114000"/>
              </a:lnSpc>
            </a:pPr>
            <a:endParaRPr lang="en-GB" sz="1400" dirty="0">
              <a:solidFill>
                <a:srgbClr val="424D3D"/>
              </a:solidFill>
            </a:endParaRPr>
          </a:p>
          <a:p>
            <a:pPr>
              <a:lnSpc>
                <a:spcPct val="114000"/>
              </a:lnSpc>
            </a:pPr>
            <a:r>
              <a:rPr lang="en-GB" sz="1400" b="1" dirty="0">
                <a:solidFill>
                  <a:srgbClr val="424D3D"/>
                </a:solidFill>
              </a:rPr>
              <a:t>This is a comprehensive 3 day skills based training programme specifically developed for the Young Person and Adolescent workforce. </a:t>
            </a:r>
          </a:p>
          <a:p>
            <a:pPr>
              <a:lnSpc>
                <a:spcPct val="114000"/>
              </a:lnSpc>
            </a:pPr>
            <a:endParaRPr lang="en-GB" sz="1400" dirty="0">
              <a:solidFill>
                <a:srgbClr val="424D3D"/>
              </a:solidFill>
            </a:endParaRPr>
          </a:p>
          <a:p>
            <a:pPr>
              <a:lnSpc>
                <a:spcPct val="114000"/>
              </a:lnSpc>
            </a:pPr>
            <a:r>
              <a:rPr lang="en-GB" sz="1400" dirty="0">
                <a:solidFill>
                  <a:srgbClr val="424D3D"/>
                </a:solidFill>
              </a:rPr>
              <a:t>We will ensure that staff leave the training feeling more confident and skilled about how to apply new learning and opportunities to reflect into their practice in order to support, hold and manage risk.</a:t>
            </a:r>
          </a:p>
          <a:p>
            <a:pPr algn="ctr">
              <a:lnSpc>
                <a:spcPct val="114000"/>
              </a:lnSpc>
            </a:pPr>
            <a:endParaRPr lang="en-GB" sz="1200" dirty="0">
              <a:solidFill>
                <a:srgbClr val="424D3D"/>
              </a:solidFill>
            </a:endParaRPr>
          </a:p>
          <a:p>
            <a:pPr algn="ctr">
              <a:lnSpc>
                <a:spcPct val="114000"/>
              </a:lnSpc>
            </a:pPr>
            <a:endParaRPr lang="en-GB" sz="1200" dirty="0">
              <a:solidFill>
                <a:srgbClr val="424D3D"/>
              </a:solidFill>
            </a:endParaRPr>
          </a:p>
        </p:txBody>
      </p:sp>
      <p:pic>
        <p:nvPicPr>
          <p:cNvPr id="4" name="Picture 3" descr="A group of people sitting at a table&#10;&#10;Description automatically generated">
            <a:extLst>
              <a:ext uri="{FF2B5EF4-FFF2-40B4-BE49-F238E27FC236}">
                <a16:creationId xmlns:a16="http://schemas.microsoft.com/office/drawing/2014/main" id="{202233F8-E9DB-4F36-A067-4964B5F015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8" t="13014" b="8128"/>
          <a:stretch/>
        </p:blipFill>
        <p:spPr>
          <a:xfrm>
            <a:off x="-88900" y="6342289"/>
            <a:ext cx="7061200" cy="3563712"/>
          </a:xfrm>
          <a:prstGeom prst="rect">
            <a:avLst/>
          </a:prstGeom>
        </p:spPr>
      </p:pic>
    </p:spTree>
    <p:extLst>
      <p:ext uri="{BB962C8B-B14F-4D97-AF65-F5344CB8AC3E}">
        <p14:creationId xmlns:p14="http://schemas.microsoft.com/office/powerpoint/2010/main" val="61037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139483" y="1164522"/>
            <a:ext cx="6579033" cy="5517985"/>
          </a:xfrm>
          <a:prstGeom prst="rect">
            <a:avLst/>
          </a:prstGeom>
          <a:noFill/>
        </p:spPr>
        <p:txBody>
          <a:bodyPr wrap="square" lIns="360000" rIns="360000" rtlCol="0">
            <a:spAutoFit/>
          </a:bodyPr>
          <a:lstStyle/>
          <a:p>
            <a:pPr algn="ctr">
              <a:lnSpc>
                <a:spcPct val="114000"/>
              </a:lnSpc>
            </a:pPr>
            <a:r>
              <a:rPr lang="en-GB" sz="2400" b="1" dirty="0">
                <a:solidFill>
                  <a:srgbClr val="424D3D"/>
                </a:solidFill>
              </a:rPr>
              <a:t>It’s comprehensive and adaptable </a:t>
            </a:r>
            <a:endParaRPr lang="en-GB" sz="2400" dirty="0">
              <a:solidFill>
                <a:srgbClr val="424D3D"/>
              </a:solidFill>
            </a:endParaRPr>
          </a:p>
          <a:p>
            <a:pPr>
              <a:lnSpc>
                <a:spcPct val="114000"/>
              </a:lnSpc>
            </a:pPr>
            <a:r>
              <a:rPr lang="en-GB" sz="1300" dirty="0">
                <a:solidFill>
                  <a:srgbClr val="424D3D"/>
                </a:solidFill>
              </a:rPr>
              <a:t>We have developed the content and style from our experience and feedback from local authorities, past participants and partner agencies.  We have worked really hard to </a:t>
            </a:r>
            <a:r>
              <a:rPr lang="en-GB" sz="1300" b="1" dirty="0">
                <a:solidFill>
                  <a:srgbClr val="424D3D"/>
                </a:solidFill>
              </a:rPr>
              <a:t>get it right </a:t>
            </a:r>
            <a:r>
              <a:rPr lang="en-GB" sz="1300" dirty="0">
                <a:solidFill>
                  <a:srgbClr val="424D3D"/>
                </a:solidFill>
              </a:rPr>
              <a:t>and we can </a:t>
            </a:r>
            <a:r>
              <a:rPr lang="en-GB" sz="1300" b="1" dirty="0">
                <a:solidFill>
                  <a:srgbClr val="424D3D"/>
                </a:solidFill>
              </a:rPr>
              <a:t>adapt</a:t>
            </a:r>
            <a:r>
              <a:rPr lang="en-GB" sz="1300" dirty="0">
                <a:solidFill>
                  <a:srgbClr val="424D3D"/>
                </a:solidFill>
              </a:rPr>
              <a:t> this to meet your specific needs. </a:t>
            </a:r>
          </a:p>
          <a:p>
            <a:pPr>
              <a:lnSpc>
                <a:spcPct val="114000"/>
              </a:lnSpc>
            </a:pPr>
            <a:endParaRPr lang="en-GB" sz="1300" dirty="0">
              <a:solidFill>
                <a:srgbClr val="424D3D"/>
              </a:solidFill>
            </a:endParaRPr>
          </a:p>
          <a:p>
            <a:pPr>
              <a:lnSpc>
                <a:spcPct val="114000"/>
              </a:lnSpc>
            </a:pPr>
            <a:r>
              <a:rPr lang="en-GB" sz="1300" dirty="0">
                <a:solidFill>
                  <a:srgbClr val="424D3D"/>
                </a:solidFill>
              </a:rPr>
              <a:t>The course is focused around 3 modules:</a:t>
            </a:r>
            <a:br>
              <a:rPr lang="en-GB" sz="1300" dirty="0">
                <a:solidFill>
                  <a:srgbClr val="424D3D"/>
                </a:solidFill>
              </a:rPr>
            </a:br>
            <a:endParaRPr lang="en-GB" sz="1300" dirty="0">
              <a:solidFill>
                <a:srgbClr val="424D3D"/>
              </a:solidFill>
            </a:endParaRPr>
          </a:p>
          <a:p>
            <a:pPr marL="285750" indent="-285750">
              <a:lnSpc>
                <a:spcPct val="114000"/>
              </a:lnSpc>
              <a:buFont typeface="Arial" panose="020B0604020202020204" pitchFamily="34" charset="0"/>
              <a:buChar char="•"/>
            </a:pPr>
            <a:r>
              <a:rPr lang="en-US" sz="1300" b="1" dirty="0">
                <a:solidFill>
                  <a:srgbClr val="424D3D"/>
                </a:solidFill>
              </a:rPr>
              <a:t>The foundations – Understanding young people, adolescents and risk - </a:t>
            </a:r>
            <a:r>
              <a:rPr lang="en-GB" sz="1300" dirty="0">
                <a:solidFill>
                  <a:srgbClr val="424D3D"/>
                </a:solidFill>
              </a:rPr>
              <a:t>the underpinning and essential knowledge around working with young people covering the foundations of relationship building. We provide an understanding of teenage brain development, the impact of trauma and early experiences.  </a:t>
            </a:r>
            <a:br>
              <a:rPr lang="en-GB" sz="1300" dirty="0">
                <a:solidFill>
                  <a:srgbClr val="424D3D"/>
                </a:solidFill>
              </a:rPr>
            </a:br>
            <a:r>
              <a:rPr lang="en-GB" sz="1300" dirty="0">
                <a:solidFill>
                  <a:srgbClr val="424D3D"/>
                </a:solidFill>
              </a:rPr>
              <a:t>We share tools, research and ideas around what helps in practice and identify why some of our interventions with young people are less successful.  </a:t>
            </a:r>
            <a:endParaRPr lang="en-US" sz="1300" b="1" dirty="0">
              <a:solidFill>
                <a:srgbClr val="424D3D"/>
              </a:solidFill>
            </a:endParaRPr>
          </a:p>
          <a:p>
            <a:pPr marL="285750" indent="-285750">
              <a:lnSpc>
                <a:spcPct val="114000"/>
              </a:lnSpc>
              <a:buFont typeface="Arial" panose="020B0604020202020204" pitchFamily="34" charset="0"/>
              <a:buChar char="•"/>
            </a:pPr>
            <a:r>
              <a:rPr lang="en-US" sz="1300" b="1" dirty="0">
                <a:solidFill>
                  <a:srgbClr val="424D3D"/>
                </a:solidFill>
              </a:rPr>
              <a:t>Understanding and managing risk  </a:t>
            </a:r>
            <a:br>
              <a:rPr lang="en-US" sz="1300" b="1" dirty="0">
                <a:solidFill>
                  <a:srgbClr val="424D3D"/>
                </a:solidFill>
              </a:rPr>
            </a:br>
            <a:r>
              <a:rPr lang="en-GB" sz="1300" dirty="0">
                <a:solidFill>
                  <a:srgbClr val="424D3D"/>
                </a:solidFill>
              </a:rPr>
              <a:t>Staff will feel confident in assessing risk and indicators, have a range of tools to use in practice to support conversations with young people and families and build stronger multi-agency working relationships. </a:t>
            </a:r>
            <a:endParaRPr lang="en-US" sz="1300" b="1" dirty="0">
              <a:solidFill>
                <a:srgbClr val="424D3D"/>
              </a:solidFill>
            </a:endParaRPr>
          </a:p>
          <a:p>
            <a:pPr marL="285750" indent="-285750">
              <a:lnSpc>
                <a:spcPct val="114000"/>
              </a:lnSpc>
              <a:buFont typeface="Arial" panose="020B0604020202020204" pitchFamily="34" charset="0"/>
              <a:buChar char="•"/>
            </a:pPr>
            <a:r>
              <a:rPr lang="en-US" sz="1300" b="1" dirty="0">
                <a:solidFill>
                  <a:srgbClr val="424D3D"/>
                </a:solidFill>
              </a:rPr>
              <a:t>Theories, Tools and Practical Application to support intervention </a:t>
            </a:r>
            <a:br>
              <a:rPr lang="en-US" sz="1300" b="1" dirty="0">
                <a:solidFill>
                  <a:srgbClr val="424D3D"/>
                </a:solidFill>
              </a:rPr>
            </a:br>
            <a:r>
              <a:rPr lang="en-GB" sz="1300" dirty="0">
                <a:solidFill>
                  <a:srgbClr val="424D3D"/>
                </a:solidFill>
              </a:rPr>
              <a:t>This final day supports learners to work confidently and competently with young people. The day will focus on practical theories, their application and how they can be embedded into individual and family support. This support the ‘What Now’ element of the programme. </a:t>
            </a:r>
          </a:p>
          <a:p>
            <a:pPr marL="285750" indent="-285750">
              <a:lnSpc>
                <a:spcPct val="114000"/>
              </a:lnSpc>
              <a:buFont typeface="Arial" panose="020B0604020202020204" pitchFamily="34" charset="0"/>
              <a:buChar char="•"/>
            </a:pPr>
            <a:endParaRPr lang="en-US" sz="1300" b="1" dirty="0">
              <a:solidFill>
                <a:srgbClr val="424D3D"/>
              </a:solidFill>
            </a:endParaRPr>
          </a:p>
        </p:txBody>
      </p:sp>
      <p:pic>
        <p:nvPicPr>
          <p:cNvPr id="12" name="Picture 11" descr="A person sitting at a table looking at a book&#10;&#10;Description automatically generated">
            <a:extLst>
              <a:ext uri="{FF2B5EF4-FFF2-40B4-BE49-F238E27FC236}">
                <a16:creationId xmlns:a16="http://schemas.microsoft.com/office/drawing/2014/main" id="{BACFDEAD-3904-4B4F-92E5-472301D47D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73" t="5774" r="8739" b="39566"/>
          <a:stretch/>
        </p:blipFill>
        <p:spPr>
          <a:xfrm>
            <a:off x="0" y="6782896"/>
            <a:ext cx="6858000" cy="3123104"/>
          </a:xfrm>
          <a:prstGeom prst="rect">
            <a:avLst/>
          </a:prstGeom>
        </p:spPr>
      </p:pic>
      <p:sp>
        <p:nvSpPr>
          <p:cNvPr id="3" name="Rectangle 2">
            <a:extLst>
              <a:ext uri="{FF2B5EF4-FFF2-40B4-BE49-F238E27FC236}">
                <a16:creationId xmlns:a16="http://schemas.microsoft.com/office/drawing/2014/main" id="{923C457D-4238-E043-8D4B-01441BCE0425}"/>
              </a:ext>
            </a:extLst>
          </p:cNvPr>
          <p:cNvSpPr/>
          <p:nvPr/>
        </p:nvSpPr>
        <p:spPr>
          <a:xfrm>
            <a:off x="2306096" y="433024"/>
            <a:ext cx="1541191" cy="621709"/>
          </a:xfrm>
          <a:prstGeom prst="rect">
            <a:avLst/>
          </a:prstGeom>
        </p:spPr>
        <p:txBody>
          <a:bodyPr wrap="none">
            <a:spAutoFit/>
          </a:bodyPr>
          <a:lstStyle/>
          <a:p>
            <a:pPr algn="ctr">
              <a:lnSpc>
                <a:spcPct val="114000"/>
              </a:lnSpc>
            </a:pPr>
            <a:r>
              <a:rPr lang="en-GB" sz="3200" b="1" dirty="0">
                <a:solidFill>
                  <a:srgbClr val="20BECA"/>
                </a:solidFill>
              </a:rPr>
              <a:t>Training</a:t>
            </a:r>
          </a:p>
        </p:txBody>
      </p:sp>
    </p:spTree>
    <p:extLst>
      <p:ext uri="{BB962C8B-B14F-4D97-AF65-F5344CB8AC3E}">
        <p14:creationId xmlns:p14="http://schemas.microsoft.com/office/powerpoint/2010/main" val="140785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139483" y="1164522"/>
            <a:ext cx="6579033" cy="2080313"/>
          </a:xfrm>
          <a:prstGeom prst="rect">
            <a:avLst/>
          </a:prstGeom>
          <a:noFill/>
        </p:spPr>
        <p:txBody>
          <a:bodyPr wrap="square" lIns="360000" rIns="360000" rtlCol="0">
            <a:spAutoFit/>
          </a:bodyPr>
          <a:lstStyle/>
          <a:p>
            <a:pPr algn="ctr">
              <a:lnSpc>
                <a:spcPct val="114000"/>
              </a:lnSpc>
            </a:pPr>
            <a:r>
              <a:rPr lang="en-GB" sz="2400" b="1" dirty="0">
                <a:solidFill>
                  <a:srgbClr val="424D3D"/>
                </a:solidFill>
              </a:rPr>
              <a:t>It’s suitable for a wide range of practitioners</a:t>
            </a:r>
            <a:endParaRPr lang="en-GB" sz="2400" dirty="0">
              <a:solidFill>
                <a:srgbClr val="424D3D"/>
              </a:solidFill>
            </a:endParaRPr>
          </a:p>
          <a:p>
            <a:pPr>
              <a:lnSpc>
                <a:spcPct val="114000"/>
              </a:lnSpc>
            </a:pPr>
            <a:endParaRPr lang="en-GB" sz="1300" dirty="0">
              <a:solidFill>
                <a:srgbClr val="424D3D"/>
              </a:solidFill>
            </a:endParaRPr>
          </a:p>
          <a:p>
            <a:pPr>
              <a:lnSpc>
                <a:spcPct val="114000"/>
              </a:lnSpc>
            </a:pPr>
            <a:r>
              <a:rPr lang="en-GB" sz="1300" i="1" dirty="0">
                <a:solidFill>
                  <a:srgbClr val="424D3D"/>
                </a:solidFill>
              </a:rPr>
              <a:t>If young people have skilled and resilient staff working with them, their chances of achieving positive outcomes are higher.  </a:t>
            </a:r>
          </a:p>
          <a:p>
            <a:pPr>
              <a:lnSpc>
                <a:spcPct val="114000"/>
              </a:lnSpc>
            </a:pPr>
            <a:endParaRPr lang="en-GB" sz="1300" dirty="0">
              <a:solidFill>
                <a:srgbClr val="424D3D"/>
              </a:solidFill>
            </a:endParaRPr>
          </a:p>
          <a:p>
            <a:pPr>
              <a:lnSpc>
                <a:spcPct val="114000"/>
              </a:lnSpc>
            </a:pPr>
            <a:r>
              <a:rPr lang="en-GB" sz="1300" dirty="0">
                <a:solidFill>
                  <a:srgbClr val="424D3D"/>
                </a:solidFill>
              </a:rPr>
              <a:t>It </a:t>
            </a:r>
            <a:r>
              <a:rPr lang="en-US" sz="1300" dirty="0">
                <a:solidFill>
                  <a:srgbClr val="424D3D"/>
                </a:solidFill>
              </a:rPr>
              <a:t>is suitable for a </a:t>
            </a:r>
            <a:r>
              <a:rPr lang="en-US" sz="1300" b="1" dirty="0">
                <a:solidFill>
                  <a:srgbClr val="424D3D"/>
                </a:solidFill>
              </a:rPr>
              <a:t>wide range of practitioners </a:t>
            </a:r>
            <a:r>
              <a:rPr lang="en-US" sz="1300" dirty="0">
                <a:solidFill>
                  <a:srgbClr val="424D3D"/>
                </a:solidFill>
              </a:rPr>
              <a:t>who work directly with young people as a part of a wider team around the family including:</a:t>
            </a:r>
          </a:p>
          <a:p>
            <a:pPr>
              <a:lnSpc>
                <a:spcPct val="114000"/>
              </a:lnSpc>
            </a:pPr>
            <a:r>
              <a:rPr lang="en-US" sz="1200" dirty="0">
                <a:solidFill>
                  <a:srgbClr val="424D3D"/>
                </a:solidFill>
              </a:rPr>
              <a:t>	</a:t>
            </a:r>
          </a:p>
        </p:txBody>
      </p:sp>
      <p:sp>
        <p:nvSpPr>
          <p:cNvPr id="14" name="TextBox 13">
            <a:extLst>
              <a:ext uri="{FF2B5EF4-FFF2-40B4-BE49-F238E27FC236}">
                <a16:creationId xmlns:a16="http://schemas.microsoft.com/office/drawing/2014/main" id="{3B4C231D-907C-4480-856B-B7501E8AABBA}"/>
              </a:ext>
            </a:extLst>
          </p:cNvPr>
          <p:cNvSpPr txBox="1"/>
          <p:nvPr/>
        </p:nvSpPr>
        <p:spPr>
          <a:xfrm>
            <a:off x="448343" y="3496556"/>
            <a:ext cx="2628348" cy="1384995"/>
          </a:xfrm>
          <a:prstGeom prst="rect">
            <a:avLst/>
          </a:prstGeom>
          <a:noFill/>
        </p:spPr>
        <p:txBody>
          <a:bodyPr wrap="none" rtlCol="0">
            <a:spAutoFit/>
          </a:bodyPr>
          <a:lstStyle/>
          <a:p>
            <a:pPr marL="171450" indent="-171450">
              <a:buFont typeface="Wingdings" panose="05000000000000000000" pitchFamily="2" charset="2"/>
              <a:buChar char="ü"/>
            </a:pPr>
            <a:r>
              <a:rPr lang="en-GB" sz="1200" dirty="0">
                <a:solidFill>
                  <a:srgbClr val="424D3D"/>
                </a:solidFill>
              </a:rPr>
              <a:t>Support staff in schools</a:t>
            </a:r>
          </a:p>
          <a:p>
            <a:pPr marL="171450" indent="-171450">
              <a:buFont typeface="Wingdings" panose="05000000000000000000" pitchFamily="2" charset="2"/>
              <a:buChar char="ü"/>
            </a:pPr>
            <a:r>
              <a:rPr lang="en-GB" sz="1200" dirty="0">
                <a:solidFill>
                  <a:srgbClr val="424D3D"/>
                </a:solidFill>
              </a:rPr>
              <a:t>Voluntary sector youth workers</a:t>
            </a:r>
          </a:p>
          <a:p>
            <a:pPr marL="171450" indent="-171450">
              <a:buFont typeface="Wingdings" panose="05000000000000000000" pitchFamily="2" charset="2"/>
              <a:buChar char="ü"/>
            </a:pPr>
            <a:r>
              <a:rPr lang="en-GB" sz="1200" dirty="0">
                <a:solidFill>
                  <a:srgbClr val="424D3D"/>
                </a:solidFill>
              </a:rPr>
              <a:t>Social work teams</a:t>
            </a:r>
          </a:p>
          <a:p>
            <a:pPr marL="171450" indent="-171450">
              <a:buFont typeface="Wingdings" panose="05000000000000000000" pitchFamily="2" charset="2"/>
              <a:buChar char="ü"/>
            </a:pPr>
            <a:r>
              <a:rPr lang="en-GB" sz="1200" dirty="0">
                <a:solidFill>
                  <a:srgbClr val="424D3D"/>
                </a:solidFill>
              </a:rPr>
              <a:t>Housing officers working with young</a:t>
            </a:r>
          </a:p>
          <a:p>
            <a:r>
              <a:rPr lang="en-GB" sz="1200" dirty="0">
                <a:solidFill>
                  <a:srgbClr val="424D3D"/>
                </a:solidFill>
              </a:rPr>
              <a:t>     people and families</a:t>
            </a:r>
          </a:p>
          <a:p>
            <a:pPr marL="171450" indent="-171450">
              <a:buFont typeface="Wingdings" panose="05000000000000000000" pitchFamily="2" charset="2"/>
              <a:buChar char="ü"/>
            </a:pPr>
            <a:r>
              <a:rPr lang="en-GB" sz="1200" dirty="0">
                <a:solidFill>
                  <a:srgbClr val="424D3D"/>
                </a:solidFill>
              </a:rPr>
              <a:t>Police &amp; probation workers</a:t>
            </a:r>
          </a:p>
          <a:p>
            <a:pPr marL="171450" indent="-171450">
              <a:buFont typeface="Wingdings" panose="05000000000000000000" pitchFamily="2" charset="2"/>
              <a:buChar char="ü"/>
            </a:pPr>
            <a:endParaRPr lang="en-GB" sz="1200" dirty="0">
              <a:solidFill>
                <a:srgbClr val="424D3D"/>
              </a:solidFill>
            </a:endParaRPr>
          </a:p>
        </p:txBody>
      </p:sp>
      <p:sp>
        <p:nvSpPr>
          <p:cNvPr id="15" name="TextBox 14">
            <a:extLst>
              <a:ext uri="{FF2B5EF4-FFF2-40B4-BE49-F238E27FC236}">
                <a16:creationId xmlns:a16="http://schemas.microsoft.com/office/drawing/2014/main" id="{EC86FF8E-9B8F-4A76-B55E-B27C8C7F5253}"/>
              </a:ext>
            </a:extLst>
          </p:cNvPr>
          <p:cNvSpPr txBox="1"/>
          <p:nvPr/>
        </p:nvSpPr>
        <p:spPr>
          <a:xfrm>
            <a:off x="3428999" y="3404224"/>
            <a:ext cx="3129896" cy="1569660"/>
          </a:xfrm>
          <a:prstGeom prst="rect">
            <a:avLst/>
          </a:prstGeom>
          <a:noFill/>
        </p:spPr>
        <p:txBody>
          <a:bodyPr wrap="none" rtlCol="0">
            <a:spAutoFit/>
          </a:bodyPr>
          <a:lstStyle/>
          <a:p>
            <a:pPr marL="171450" indent="-171450">
              <a:buFont typeface="Wingdings" panose="05000000000000000000" pitchFamily="2" charset="2"/>
              <a:buChar char="ü"/>
            </a:pPr>
            <a:r>
              <a:rPr lang="en-GB" sz="1200" dirty="0">
                <a:solidFill>
                  <a:srgbClr val="424D3D"/>
                </a:solidFill>
              </a:rPr>
              <a:t>Local authority youth offending workers</a:t>
            </a:r>
          </a:p>
          <a:p>
            <a:r>
              <a:rPr lang="en-GB" sz="1200" dirty="0">
                <a:solidFill>
                  <a:srgbClr val="424D3D"/>
                </a:solidFill>
              </a:rPr>
              <a:t>     and managers</a:t>
            </a:r>
          </a:p>
          <a:p>
            <a:pPr marL="171450" indent="-171450">
              <a:buFont typeface="Wingdings" panose="05000000000000000000" pitchFamily="2" charset="2"/>
              <a:buChar char="ü"/>
            </a:pPr>
            <a:r>
              <a:rPr lang="en-GB" sz="1200" dirty="0">
                <a:solidFill>
                  <a:srgbClr val="424D3D"/>
                </a:solidFill>
              </a:rPr>
              <a:t>Community safety</a:t>
            </a:r>
          </a:p>
          <a:p>
            <a:pPr marL="171450" indent="-171450">
              <a:buFont typeface="Wingdings" panose="05000000000000000000" pitchFamily="2" charset="2"/>
              <a:buChar char="ü"/>
            </a:pPr>
            <a:r>
              <a:rPr lang="en-GB" sz="1200" dirty="0">
                <a:solidFill>
                  <a:srgbClr val="424D3D"/>
                </a:solidFill>
              </a:rPr>
              <a:t>Heath staff from CAHMS hospital settings</a:t>
            </a:r>
          </a:p>
          <a:p>
            <a:r>
              <a:rPr lang="en-GB" sz="1200" dirty="0">
                <a:solidFill>
                  <a:srgbClr val="424D3D"/>
                </a:solidFill>
              </a:rPr>
              <a:t>     and NHS safeguarding leads</a:t>
            </a:r>
          </a:p>
          <a:p>
            <a:pPr marL="171450" indent="-171450">
              <a:buFont typeface="Wingdings" panose="05000000000000000000" pitchFamily="2" charset="2"/>
              <a:buChar char="ü"/>
            </a:pPr>
            <a:r>
              <a:rPr lang="en-GB" sz="1200" dirty="0">
                <a:solidFill>
                  <a:srgbClr val="424D3D"/>
                </a:solidFill>
              </a:rPr>
              <a:t>Early Help and whole family workers in</a:t>
            </a:r>
          </a:p>
          <a:p>
            <a:r>
              <a:rPr lang="en-GB" sz="1200" dirty="0">
                <a:solidFill>
                  <a:srgbClr val="424D3D"/>
                </a:solidFill>
              </a:rPr>
              <a:t>     Context of the Troubles Families programme</a:t>
            </a:r>
          </a:p>
          <a:p>
            <a:pPr marL="171450" indent="-171450">
              <a:buFont typeface="Wingdings" panose="05000000000000000000" pitchFamily="2" charset="2"/>
              <a:buChar char="ü"/>
            </a:pPr>
            <a:endParaRPr lang="en-GB" sz="1200" dirty="0">
              <a:solidFill>
                <a:srgbClr val="424D3D"/>
              </a:solidFill>
            </a:endParaRPr>
          </a:p>
        </p:txBody>
      </p:sp>
      <p:sp>
        <p:nvSpPr>
          <p:cNvPr id="3" name="Rectangle 2">
            <a:extLst>
              <a:ext uri="{FF2B5EF4-FFF2-40B4-BE49-F238E27FC236}">
                <a16:creationId xmlns:a16="http://schemas.microsoft.com/office/drawing/2014/main" id="{923C457D-4238-E043-8D4B-01441BCE0425}"/>
              </a:ext>
            </a:extLst>
          </p:cNvPr>
          <p:cNvSpPr/>
          <p:nvPr/>
        </p:nvSpPr>
        <p:spPr>
          <a:xfrm>
            <a:off x="2306096" y="433024"/>
            <a:ext cx="1541191" cy="621709"/>
          </a:xfrm>
          <a:prstGeom prst="rect">
            <a:avLst/>
          </a:prstGeom>
        </p:spPr>
        <p:txBody>
          <a:bodyPr wrap="none">
            <a:spAutoFit/>
          </a:bodyPr>
          <a:lstStyle/>
          <a:p>
            <a:pPr algn="ctr">
              <a:lnSpc>
                <a:spcPct val="114000"/>
              </a:lnSpc>
            </a:pPr>
            <a:r>
              <a:rPr lang="en-GB" sz="3200" b="1" dirty="0">
                <a:solidFill>
                  <a:srgbClr val="20BECA"/>
                </a:solidFill>
              </a:rPr>
              <a:t>Training</a:t>
            </a:r>
          </a:p>
        </p:txBody>
      </p:sp>
      <p:sp>
        <p:nvSpPr>
          <p:cNvPr id="4" name="Rectangle 3">
            <a:extLst>
              <a:ext uri="{FF2B5EF4-FFF2-40B4-BE49-F238E27FC236}">
                <a16:creationId xmlns:a16="http://schemas.microsoft.com/office/drawing/2014/main" id="{41FC9400-A000-AA45-B443-916D1FA26AE3}"/>
              </a:ext>
            </a:extLst>
          </p:cNvPr>
          <p:cNvSpPr/>
          <p:nvPr/>
        </p:nvSpPr>
        <p:spPr>
          <a:xfrm>
            <a:off x="497220" y="5024450"/>
            <a:ext cx="5863557" cy="1092607"/>
          </a:xfrm>
          <a:prstGeom prst="rect">
            <a:avLst/>
          </a:prstGeom>
        </p:spPr>
        <p:txBody>
          <a:bodyPr wrap="square">
            <a:spAutoFit/>
          </a:bodyPr>
          <a:lstStyle/>
          <a:p>
            <a:r>
              <a:rPr lang="en-GB" sz="1300" i="1" dirty="0">
                <a:solidFill>
                  <a:srgbClr val="424D3D"/>
                </a:solidFill>
              </a:rPr>
              <a:t>‘The trainer has been one of the most memorable and skilled trainers I have come across. Memorable for her capacity to instantly build friendly and supportive relationships with all of the cohort and her ability to make everybody feel comfortable at the training, within a couple of hours on the first day it was clear how much knowledge and passion she holds’. </a:t>
            </a:r>
            <a:endParaRPr lang="en-US" sz="1300" i="1" dirty="0">
              <a:solidFill>
                <a:srgbClr val="424D3D"/>
              </a:solidFill>
            </a:endParaRPr>
          </a:p>
        </p:txBody>
      </p:sp>
      <p:pic>
        <p:nvPicPr>
          <p:cNvPr id="8" name="Picture 7" descr="A group of people in a room&#10;&#10;Description automatically generated">
            <a:extLst>
              <a:ext uri="{FF2B5EF4-FFF2-40B4-BE49-F238E27FC236}">
                <a16:creationId xmlns:a16="http://schemas.microsoft.com/office/drawing/2014/main" id="{9DFD4E7D-CD60-C64E-8829-F5F7CDF8EF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1" t="4884" b="17235"/>
          <a:stretch/>
        </p:blipFill>
        <p:spPr>
          <a:xfrm>
            <a:off x="2783" y="6584510"/>
            <a:ext cx="6855217" cy="3285063"/>
          </a:xfrm>
          <a:prstGeom prst="rect">
            <a:avLst/>
          </a:prstGeom>
        </p:spPr>
      </p:pic>
    </p:spTree>
    <p:extLst>
      <p:ext uri="{BB962C8B-B14F-4D97-AF65-F5344CB8AC3E}">
        <p14:creationId xmlns:p14="http://schemas.microsoft.com/office/powerpoint/2010/main" val="1089052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167730" y="1724333"/>
            <a:ext cx="6579033" cy="4333559"/>
          </a:xfrm>
          <a:prstGeom prst="rect">
            <a:avLst/>
          </a:prstGeom>
          <a:noFill/>
        </p:spPr>
        <p:txBody>
          <a:bodyPr wrap="square" lIns="360000" rIns="360000" rtlCol="0">
            <a:spAutoFit/>
          </a:bodyPr>
          <a:lstStyle/>
          <a:p>
            <a:pPr>
              <a:lnSpc>
                <a:spcPct val="114000"/>
              </a:lnSpc>
            </a:pPr>
            <a:endParaRPr lang="en-GB" sz="1300" dirty="0">
              <a:solidFill>
                <a:srgbClr val="424D3D"/>
              </a:solidFill>
            </a:endParaRPr>
          </a:p>
          <a:p>
            <a:pPr>
              <a:lnSpc>
                <a:spcPct val="114000"/>
              </a:lnSpc>
            </a:pPr>
            <a:r>
              <a:rPr lang="en-GB" sz="1350" dirty="0">
                <a:solidFill>
                  <a:srgbClr val="424D3D"/>
                </a:solidFill>
              </a:rPr>
              <a:t>We also have a highly experienced team who are able to support systems, processes and leaders around:</a:t>
            </a:r>
          </a:p>
          <a:p>
            <a:pPr>
              <a:lnSpc>
                <a:spcPct val="114000"/>
              </a:lnSpc>
            </a:pPr>
            <a:endParaRPr lang="en-GB" sz="1350" dirty="0">
              <a:solidFill>
                <a:srgbClr val="424D3D"/>
              </a:solidFill>
            </a:endParaRPr>
          </a:p>
          <a:p>
            <a:pPr marL="285750" lvl="0" indent="-285750">
              <a:lnSpc>
                <a:spcPct val="114000"/>
              </a:lnSpc>
              <a:buFont typeface="Arial" panose="020B0604020202020204" pitchFamily="34" charset="0"/>
              <a:buChar char="•"/>
            </a:pPr>
            <a:r>
              <a:rPr lang="en-GB" sz="1350" dirty="0">
                <a:solidFill>
                  <a:srgbClr val="424D3D"/>
                </a:solidFill>
              </a:rPr>
              <a:t>Leading and managing the offer of services for youth offending/family support/etc. in the context of recent research on systemic therapies, contextual safeguarding and adolescent development   </a:t>
            </a:r>
          </a:p>
          <a:p>
            <a:pPr marL="285750" lvl="0" indent="-285750">
              <a:lnSpc>
                <a:spcPct val="114000"/>
              </a:lnSpc>
              <a:buFont typeface="Arial" panose="020B0604020202020204" pitchFamily="34" charset="0"/>
              <a:buChar char="•"/>
            </a:pPr>
            <a:r>
              <a:rPr lang="en-GB" sz="1350" dirty="0">
                <a:solidFill>
                  <a:srgbClr val="424D3D"/>
                </a:solidFill>
              </a:rPr>
              <a:t>Understanding the vision, principles and workforce requirements for addressing issues of the changing risks to young people</a:t>
            </a:r>
          </a:p>
          <a:p>
            <a:pPr marL="285750" lvl="0" indent="-285750">
              <a:lnSpc>
                <a:spcPct val="114000"/>
              </a:lnSpc>
              <a:buFont typeface="Arial" panose="020B0604020202020204" pitchFamily="34" charset="0"/>
              <a:buChar char="•"/>
            </a:pPr>
            <a:r>
              <a:rPr lang="en-GB" sz="1350" dirty="0">
                <a:solidFill>
                  <a:srgbClr val="424D3D"/>
                </a:solidFill>
              </a:rPr>
              <a:t>Developing the data systems to better understand the profile of cohorts of young people and their exposure to risks</a:t>
            </a:r>
          </a:p>
          <a:p>
            <a:pPr marL="285750" lvl="0" indent="-285750">
              <a:lnSpc>
                <a:spcPct val="114000"/>
              </a:lnSpc>
              <a:buFont typeface="Arial" panose="020B0604020202020204" pitchFamily="34" charset="0"/>
              <a:buChar char="•"/>
            </a:pPr>
            <a:r>
              <a:rPr lang="en-GB" sz="1350" dirty="0">
                <a:solidFill>
                  <a:srgbClr val="424D3D"/>
                </a:solidFill>
              </a:rPr>
              <a:t>Understanding the support, supervision, and reflective practice approaches needed by managers</a:t>
            </a:r>
          </a:p>
          <a:p>
            <a:pPr marL="285750" lvl="0" indent="-285750">
              <a:lnSpc>
                <a:spcPct val="114000"/>
              </a:lnSpc>
              <a:buFont typeface="Arial" panose="020B0604020202020204" pitchFamily="34" charset="0"/>
              <a:buChar char="•"/>
            </a:pPr>
            <a:r>
              <a:rPr lang="en-GB" sz="1350" dirty="0">
                <a:solidFill>
                  <a:srgbClr val="424D3D"/>
                </a:solidFill>
              </a:rPr>
              <a:t>Improving multi-agency working including quality of risk panels, strategy meetings and information sharing  </a:t>
            </a:r>
          </a:p>
          <a:p>
            <a:pPr>
              <a:lnSpc>
                <a:spcPct val="114000"/>
              </a:lnSpc>
            </a:pPr>
            <a:endParaRPr lang="en-GB" sz="1350" dirty="0">
              <a:solidFill>
                <a:srgbClr val="424D3D"/>
              </a:solidFill>
            </a:endParaRPr>
          </a:p>
          <a:p>
            <a:pPr>
              <a:lnSpc>
                <a:spcPct val="114000"/>
              </a:lnSpc>
            </a:pPr>
            <a:r>
              <a:rPr lang="en-GB" sz="1350" dirty="0">
                <a:solidFill>
                  <a:srgbClr val="424D3D"/>
                </a:solidFill>
              </a:rPr>
              <a:t>This would be a mixture of training, action learning sets and consultancy support. We will create a bespoke support package.</a:t>
            </a:r>
            <a:r>
              <a:rPr lang="en-US" sz="1350" dirty="0">
                <a:solidFill>
                  <a:srgbClr val="424D3D"/>
                </a:solidFill>
              </a:rPr>
              <a:t>	</a:t>
            </a:r>
          </a:p>
        </p:txBody>
      </p:sp>
      <p:sp>
        <p:nvSpPr>
          <p:cNvPr id="3" name="Rectangle 2">
            <a:extLst>
              <a:ext uri="{FF2B5EF4-FFF2-40B4-BE49-F238E27FC236}">
                <a16:creationId xmlns:a16="http://schemas.microsoft.com/office/drawing/2014/main" id="{923C457D-4238-E043-8D4B-01441BCE0425}"/>
              </a:ext>
            </a:extLst>
          </p:cNvPr>
          <p:cNvSpPr/>
          <p:nvPr/>
        </p:nvSpPr>
        <p:spPr>
          <a:xfrm>
            <a:off x="355600" y="327369"/>
            <a:ext cx="6203295" cy="1124923"/>
          </a:xfrm>
          <a:prstGeom prst="rect">
            <a:avLst/>
          </a:prstGeom>
        </p:spPr>
        <p:txBody>
          <a:bodyPr wrap="square">
            <a:spAutoFit/>
          </a:bodyPr>
          <a:lstStyle/>
          <a:p>
            <a:pPr algn="ctr">
              <a:lnSpc>
                <a:spcPct val="114000"/>
              </a:lnSpc>
            </a:pPr>
            <a:r>
              <a:rPr lang="en-GB" sz="2000" b="1" dirty="0">
                <a:solidFill>
                  <a:srgbClr val="20BECA"/>
                </a:solidFill>
              </a:rPr>
              <a:t>Wider Support - Supporting children’s services leadership teams to understand and apply contextual safeguarding</a:t>
            </a:r>
            <a:endParaRPr lang="en-GB" sz="3200" b="1" dirty="0">
              <a:solidFill>
                <a:srgbClr val="20BECA"/>
              </a:solidFill>
            </a:endParaRPr>
          </a:p>
        </p:txBody>
      </p:sp>
      <p:pic>
        <p:nvPicPr>
          <p:cNvPr id="10" name="Picture 9" descr="A group of people sitting at a table&#10;&#10;Description automatically generated">
            <a:extLst>
              <a:ext uri="{FF2B5EF4-FFF2-40B4-BE49-F238E27FC236}">
                <a16:creationId xmlns:a16="http://schemas.microsoft.com/office/drawing/2014/main" id="{FA591851-0B2C-374C-84CC-E975A6FC9E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91" t="23485" r="-1" b="10223"/>
          <a:stretch/>
        </p:blipFill>
        <p:spPr>
          <a:xfrm>
            <a:off x="-390526" y="7166905"/>
            <a:ext cx="7248525" cy="3401134"/>
          </a:xfrm>
          <a:prstGeom prst="rect">
            <a:avLst/>
          </a:prstGeom>
        </p:spPr>
      </p:pic>
    </p:spTree>
    <p:extLst>
      <p:ext uri="{BB962C8B-B14F-4D97-AF65-F5344CB8AC3E}">
        <p14:creationId xmlns:p14="http://schemas.microsoft.com/office/powerpoint/2010/main" val="154423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t="-21000" r="-6000" b="-11000"/>
          </a:stretch>
        </a:blipFill>
        <a:effectLst/>
      </p:bgPr>
    </p:bg>
    <p:spTree>
      <p:nvGrpSpPr>
        <p:cNvPr id="1" name=""/>
        <p:cNvGrpSpPr/>
        <p:nvPr/>
      </p:nvGrpSpPr>
      <p:grpSpPr>
        <a:xfrm>
          <a:off x="0" y="0"/>
          <a:ext cx="0" cy="0"/>
          <a:chOff x="0" y="0"/>
          <a:chExt cx="0" cy="0"/>
        </a:xfrm>
      </p:grpSpPr>
      <p:sp>
        <p:nvSpPr>
          <p:cNvPr id="2" name="TextBox 1"/>
          <p:cNvSpPr txBox="1"/>
          <p:nvPr/>
        </p:nvSpPr>
        <p:spPr>
          <a:xfrm>
            <a:off x="281763" y="809874"/>
            <a:ext cx="6294474" cy="5518242"/>
          </a:xfrm>
          <a:prstGeom prst="rect">
            <a:avLst/>
          </a:prstGeom>
          <a:noFill/>
        </p:spPr>
        <p:txBody>
          <a:bodyPr wrap="square" lIns="360000" rIns="360000" rtlCol="0">
            <a:spAutoFit/>
          </a:bodyPr>
          <a:lstStyle/>
          <a:p>
            <a:pPr lvl="0" algn="ctr">
              <a:lnSpc>
                <a:spcPct val="114000"/>
              </a:lnSpc>
            </a:pPr>
            <a:r>
              <a:rPr lang="en-GB" sz="2400" b="1" dirty="0">
                <a:solidFill>
                  <a:srgbClr val="20BECA"/>
                </a:solidFill>
              </a:rPr>
              <a:t>Quality Provider</a:t>
            </a:r>
          </a:p>
          <a:p>
            <a:pPr lvl="0" algn="ctr">
              <a:lnSpc>
                <a:spcPct val="114000"/>
              </a:lnSpc>
            </a:pPr>
            <a:endParaRPr lang="en-GB" sz="2400" b="1" dirty="0">
              <a:solidFill>
                <a:srgbClr val="424D3D"/>
              </a:solidFill>
            </a:endParaRPr>
          </a:p>
          <a:p>
            <a:pPr lvl="0">
              <a:lnSpc>
                <a:spcPct val="114000"/>
              </a:lnSpc>
            </a:pPr>
            <a:r>
              <a:rPr lang="en-US" sz="1400" dirty="0">
                <a:solidFill>
                  <a:srgbClr val="424D3D"/>
                </a:solidFill>
              </a:rPr>
              <a:t>Interface is a national provider of support for those working with children, adolescents, individuals and families. As a </a:t>
            </a:r>
            <a:r>
              <a:rPr lang="en-US" sz="1400" b="1" dirty="0">
                <a:solidFill>
                  <a:srgbClr val="424D3D"/>
                </a:solidFill>
              </a:rPr>
              <a:t>value’s</a:t>
            </a:r>
            <a:r>
              <a:rPr lang="en-US" sz="1400" dirty="0">
                <a:solidFill>
                  <a:srgbClr val="424D3D"/>
                </a:solidFill>
              </a:rPr>
              <a:t> based organisation, we want to do what’s right, which is why we have created this programme and continually update it and tweak it to include research, best practice and deliver it to meet your precise needs. </a:t>
            </a:r>
          </a:p>
          <a:p>
            <a:pPr lvl="0">
              <a:lnSpc>
                <a:spcPct val="114000"/>
              </a:lnSpc>
            </a:pPr>
            <a:endParaRPr lang="en-US" sz="1400" dirty="0">
              <a:solidFill>
                <a:srgbClr val="424D3D"/>
              </a:solidFill>
            </a:endParaRPr>
          </a:p>
          <a:p>
            <a:pPr lvl="0">
              <a:lnSpc>
                <a:spcPct val="114000"/>
              </a:lnSpc>
            </a:pPr>
            <a:r>
              <a:rPr lang="en-US" sz="1400" b="1" dirty="0">
                <a:solidFill>
                  <a:srgbClr val="424D3D"/>
                </a:solidFill>
              </a:rPr>
              <a:t>Our credibility is solid </a:t>
            </a:r>
            <a:r>
              <a:rPr lang="en-US" sz="1400" dirty="0">
                <a:solidFill>
                  <a:srgbClr val="424D3D"/>
                </a:solidFill>
              </a:rPr>
              <a:t>- we have trained over 10,800 practitioners and managers over the last 8 years in both skills based and accredited courses.</a:t>
            </a:r>
          </a:p>
          <a:p>
            <a:pPr lvl="0">
              <a:lnSpc>
                <a:spcPct val="114000"/>
              </a:lnSpc>
            </a:pPr>
            <a:endParaRPr lang="en-US" sz="1400" dirty="0">
              <a:solidFill>
                <a:srgbClr val="424D3D"/>
              </a:solidFill>
            </a:endParaRPr>
          </a:p>
          <a:p>
            <a:pPr lvl="0">
              <a:lnSpc>
                <a:spcPct val="114000"/>
              </a:lnSpc>
            </a:pPr>
            <a:r>
              <a:rPr lang="en-US" sz="1400" dirty="0">
                <a:solidFill>
                  <a:srgbClr val="424D3D"/>
                </a:solidFill>
              </a:rPr>
              <a:t>We have developed an </a:t>
            </a:r>
            <a:r>
              <a:rPr lang="en-US" sz="1400" b="1" dirty="0">
                <a:solidFill>
                  <a:srgbClr val="424D3D"/>
                </a:solidFill>
              </a:rPr>
              <a:t>excellent reputation </a:t>
            </a:r>
            <a:r>
              <a:rPr lang="en-US" sz="1400" dirty="0">
                <a:solidFill>
                  <a:srgbClr val="424D3D"/>
                </a:solidFill>
              </a:rPr>
              <a:t>for </a:t>
            </a:r>
            <a:r>
              <a:rPr lang="en-US" sz="1400" b="1" dirty="0">
                <a:solidFill>
                  <a:srgbClr val="424D3D"/>
                </a:solidFill>
              </a:rPr>
              <a:t>quality provision </a:t>
            </a:r>
            <a:r>
              <a:rPr lang="en-US" sz="1400" dirty="0" err="1">
                <a:solidFill>
                  <a:srgbClr val="424D3D"/>
                </a:solidFill>
              </a:rPr>
              <a:t>andhave</a:t>
            </a:r>
            <a:r>
              <a:rPr lang="en-US" sz="1400" dirty="0">
                <a:solidFill>
                  <a:srgbClr val="424D3D"/>
                </a:solidFill>
              </a:rPr>
              <a:t> become a key provider of training and support.  We also have ISO 9001 demonstrating our commitment to quality provision and management. </a:t>
            </a:r>
          </a:p>
          <a:p>
            <a:pPr lvl="0">
              <a:lnSpc>
                <a:spcPct val="114000"/>
              </a:lnSpc>
            </a:pPr>
            <a:endParaRPr lang="en-US" sz="1400" dirty="0">
              <a:solidFill>
                <a:srgbClr val="424D3D"/>
              </a:solidFill>
            </a:endParaRPr>
          </a:p>
          <a:p>
            <a:pPr lvl="0">
              <a:lnSpc>
                <a:spcPct val="114000"/>
              </a:lnSpc>
            </a:pPr>
            <a:r>
              <a:rPr lang="en-US" sz="1400" b="1" dirty="0">
                <a:solidFill>
                  <a:srgbClr val="424D3D"/>
                </a:solidFill>
              </a:rPr>
              <a:t>You are in good hands </a:t>
            </a:r>
            <a:r>
              <a:rPr lang="en-US" sz="1400" dirty="0">
                <a:solidFill>
                  <a:srgbClr val="424D3D"/>
                </a:solidFill>
              </a:rPr>
              <a:t>– we know that our training and support leads to improved practice - Just look at our website to see what people say about us! </a:t>
            </a:r>
          </a:p>
          <a:p>
            <a:pPr lvl="0">
              <a:lnSpc>
                <a:spcPct val="114000"/>
              </a:lnSpc>
            </a:pPr>
            <a:endParaRPr lang="en-US" sz="1400" b="1" dirty="0">
              <a:solidFill>
                <a:srgbClr val="424D3D"/>
              </a:solidFill>
            </a:endParaRPr>
          </a:p>
          <a:p>
            <a:pPr lvl="0">
              <a:lnSpc>
                <a:spcPct val="114000"/>
              </a:lnSpc>
            </a:pPr>
            <a:endParaRPr lang="en-US" sz="1400" b="1" dirty="0">
              <a:solidFill>
                <a:srgbClr val="424D3D"/>
              </a:solidFill>
            </a:endParaRPr>
          </a:p>
          <a:p>
            <a:pPr>
              <a:lnSpc>
                <a:spcPct val="114000"/>
              </a:lnSpc>
            </a:pPr>
            <a:endParaRPr lang="en-GB" sz="1200" dirty="0">
              <a:solidFill>
                <a:srgbClr val="424D3D"/>
              </a:solidFill>
            </a:endParaRPr>
          </a:p>
          <a:p>
            <a:pPr algn="ctr">
              <a:lnSpc>
                <a:spcPct val="114000"/>
              </a:lnSpc>
            </a:pPr>
            <a:endParaRPr lang="en-GB" sz="1200" dirty="0">
              <a:solidFill>
                <a:srgbClr val="424D3D"/>
              </a:solidFill>
            </a:endParaRPr>
          </a:p>
        </p:txBody>
      </p:sp>
      <p:pic>
        <p:nvPicPr>
          <p:cNvPr id="7" name="Picture 6" descr="A person standing in a room&#10;&#10;Description automatically generated">
            <a:extLst>
              <a:ext uri="{FF2B5EF4-FFF2-40B4-BE49-F238E27FC236}">
                <a16:creationId xmlns:a16="http://schemas.microsoft.com/office/drawing/2014/main" id="{E30FEF2A-47EE-4F95-AA0B-AB151DAAAD66}"/>
              </a:ext>
            </a:extLst>
          </p:cNvPr>
          <p:cNvPicPr>
            <a:picLocks noChangeAspect="1"/>
          </p:cNvPicPr>
          <p:nvPr/>
        </p:nvPicPr>
        <p:blipFill rotWithShape="1">
          <a:blip r:embed="rId3">
            <a:extLst>
              <a:ext uri="{28A0092B-C50C-407E-A947-70E740481C1C}">
                <a14:useLocalDpi xmlns:a14="http://schemas.microsoft.com/office/drawing/2010/main" val="0"/>
              </a:ext>
            </a:extLst>
          </a:blip>
          <a:srcRect l="736" t="13649" r="16986" b="31229"/>
          <a:stretch/>
        </p:blipFill>
        <p:spPr>
          <a:xfrm>
            <a:off x="0" y="6459795"/>
            <a:ext cx="6858496" cy="3446205"/>
          </a:xfrm>
          <a:prstGeom prst="rect">
            <a:avLst/>
          </a:prstGeom>
        </p:spPr>
      </p:pic>
    </p:spTree>
    <p:extLst>
      <p:ext uri="{BB962C8B-B14F-4D97-AF65-F5344CB8AC3E}">
        <p14:creationId xmlns:p14="http://schemas.microsoft.com/office/powerpoint/2010/main" val="281466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5000" r="-7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155643" y="811213"/>
            <a:ext cx="6517531" cy="1215076"/>
          </a:xfrm>
          <a:prstGeom prst="rect">
            <a:avLst/>
          </a:prstGeom>
          <a:noFill/>
        </p:spPr>
        <p:txBody>
          <a:bodyPr wrap="square" rtlCol="0">
            <a:spAutoFit/>
          </a:bodyPr>
          <a:lstStyle/>
          <a:p>
            <a:pPr>
              <a:lnSpc>
                <a:spcPct val="114000"/>
              </a:lnSpc>
            </a:pPr>
            <a:r>
              <a:rPr lang="en-GB" sz="3200" dirty="0">
                <a:solidFill>
                  <a:schemeClr val="bg1"/>
                </a:solidFill>
                <a:latin typeface="Arial Rounded MT Bold" panose="020F0704030504030204" pitchFamily="34" charset="0"/>
              </a:rPr>
              <a:t>Thanks for reading. What next? </a:t>
            </a:r>
          </a:p>
          <a:p>
            <a:pPr>
              <a:lnSpc>
                <a:spcPct val="114000"/>
              </a:lnSpc>
            </a:pPr>
            <a:endParaRPr lang="en-GB" sz="3200" dirty="0">
              <a:solidFill>
                <a:schemeClr val="bg1"/>
              </a:solidFill>
              <a:latin typeface="Arial Rounded MT Bold" panose="020F0704030504030204" pitchFamily="34" charset="0"/>
            </a:endParaRPr>
          </a:p>
        </p:txBody>
      </p:sp>
      <p:sp>
        <p:nvSpPr>
          <p:cNvPr id="8" name="TextBox 7"/>
          <p:cNvSpPr txBox="1"/>
          <p:nvPr/>
        </p:nvSpPr>
        <p:spPr>
          <a:xfrm>
            <a:off x="526211" y="1246070"/>
            <a:ext cx="5982795" cy="3800015"/>
          </a:xfrm>
          <a:prstGeom prst="rect">
            <a:avLst/>
          </a:prstGeom>
          <a:noFill/>
        </p:spPr>
        <p:txBody>
          <a:bodyPr wrap="square" rIns="360000" rtlCol="0">
            <a:spAutoFit/>
          </a:bodyPr>
          <a:lstStyle/>
          <a:p>
            <a:pPr algn="ctr">
              <a:lnSpc>
                <a:spcPct val="114000"/>
              </a:lnSpc>
            </a:pPr>
            <a:endParaRPr lang="en-GB" sz="1600" dirty="0">
              <a:solidFill>
                <a:schemeClr val="bg1"/>
              </a:solidFill>
              <a:latin typeface="Arial Rounded MT Bold" panose="020F0704030504030204" pitchFamily="34" charset="0"/>
            </a:endParaRPr>
          </a:p>
          <a:p>
            <a:pPr lvl="0">
              <a:lnSpc>
                <a:spcPct val="114000"/>
              </a:lnSpc>
              <a:spcAft>
                <a:spcPts val="1000"/>
              </a:spcAft>
            </a:pPr>
            <a:r>
              <a:rPr lang="en-GB" sz="1400" dirty="0">
                <a:solidFill>
                  <a:schemeClr val="bg1"/>
                </a:solidFill>
                <a:latin typeface="Arial Rounded MT Bold" panose="020F0704030504030204" pitchFamily="34" charset="0"/>
              </a:rPr>
              <a:t>I hope that you are interested in our the support we offer around </a:t>
            </a:r>
            <a:r>
              <a:rPr lang="en-US" sz="1400" dirty="0">
                <a:solidFill>
                  <a:schemeClr val="bg1"/>
                </a:solidFill>
                <a:latin typeface="Arial Rounded MT Bold" panose="020F0704030504030204" pitchFamily="34" charset="0"/>
              </a:rPr>
              <a:t>Working with Young People  Adolescents and Safeguarding.</a:t>
            </a:r>
          </a:p>
          <a:p>
            <a:pPr lvl="0">
              <a:lnSpc>
                <a:spcPct val="114000"/>
              </a:lnSpc>
              <a:spcAft>
                <a:spcPts val="1000"/>
              </a:spcAft>
            </a:pPr>
            <a:r>
              <a:rPr lang="en-GB" sz="1400" dirty="0">
                <a:solidFill>
                  <a:schemeClr val="bg1"/>
                </a:solidFill>
                <a:latin typeface="Arial Rounded MT Bold" panose="020F0704030504030204" pitchFamily="34" charset="0"/>
              </a:rPr>
              <a:t>We are really pleased that we consistently receive excellent feedback particularly around  our flexibility and supportive approach.  We are passionate about supporting you to make a real difference and I know that comes across in our training and consultancy support. </a:t>
            </a:r>
          </a:p>
          <a:p>
            <a:pPr>
              <a:lnSpc>
                <a:spcPct val="114000"/>
              </a:lnSpc>
            </a:pPr>
            <a:endParaRPr lang="en-GB" sz="1400" dirty="0">
              <a:solidFill>
                <a:schemeClr val="bg1"/>
              </a:solidFill>
              <a:latin typeface="Arial Rounded MT Bold" panose="020F0704030504030204" pitchFamily="34" charset="0"/>
            </a:endParaRPr>
          </a:p>
          <a:p>
            <a:pPr>
              <a:lnSpc>
                <a:spcPct val="114000"/>
              </a:lnSpc>
            </a:pPr>
            <a:r>
              <a:rPr lang="en-GB" sz="1400" dirty="0">
                <a:solidFill>
                  <a:schemeClr val="bg1"/>
                </a:solidFill>
                <a:latin typeface="Arial Rounded MT Bold" panose="020F0704030504030204" pitchFamily="34" charset="0"/>
              </a:rPr>
              <a:t>I am sure you will have some questions for us.  Please pick up the phone or send me an email so that we can start helping you to make a real difference to the lives of our vulnerable young people. </a:t>
            </a:r>
          </a:p>
          <a:p>
            <a:pPr>
              <a:lnSpc>
                <a:spcPct val="114000"/>
              </a:lnSpc>
            </a:pPr>
            <a:endParaRPr lang="en-GB" sz="1400" dirty="0">
              <a:solidFill>
                <a:schemeClr val="bg1"/>
              </a:solidFill>
              <a:latin typeface="Arial Rounded MT Bold" panose="020F0704030504030204" pitchFamily="34" charset="0"/>
            </a:endParaRPr>
          </a:p>
        </p:txBody>
      </p:sp>
      <p:grpSp>
        <p:nvGrpSpPr>
          <p:cNvPr id="10" name="Group 9"/>
          <p:cNvGrpSpPr/>
          <p:nvPr/>
        </p:nvGrpSpPr>
        <p:grpSpPr>
          <a:xfrm>
            <a:off x="546851" y="4831291"/>
            <a:ext cx="5933779" cy="1907182"/>
            <a:chOff x="739636" y="3825241"/>
            <a:chExt cx="4924154" cy="1524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36" y="3825241"/>
              <a:ext cx="1619250" cy="1524000"/>
            </a:xfrm>
            <a:prstGeom prst="ellipse">
              <a:avLst/>
            </a:prstGeom>
            <a:ln>
              <a:noFill/>
            </a:ln>
            <a:effectLst>
              <a:softEdge rad="112500"/>
            </a:effectLst>
          </p:spPr>
        </p:pic>
        <p:sp>
          <p:nvSpPr>
            <p:cNvPr id="9" name="TextBox 8"/>
            <p:cNvSpPr txBox="1"/>
            <p:nvPr/>
          </p:nvSpPr>
          <p:spPr>
            <a:xfrm>
              <a:off x="2358886" y="4052348"/>
              <a:ext cx="3304904" cy="1036327"/>
            </a:xfrm>
            <a:prstGeom prst="rect">
              <a:avLst/>
            </a:prstGeom>
            <a:noFill/>
          </p:spPr>
          <p:txBody>
            <a:bodyPr wrap="square" rtlCol="0">
              <a:spAutoFit/>
            </a:bodyPr>
            <a:lstStyle/>
            <a:p>
              <a:pPr>
                <a:lnSpc>
                  <a:spcPct val="80000"/>
                </a:lnSpc>
              </a:pPr>
              <a:r>
                <a:rPr lang="en-GB" sz="2400" b="1" dirty="0">
                  <a:solidFill>
                    <a:srgbClr val="424D3D"/>
                  </a:solidFill>
                </a:rPr>
                <a:t>Wendy Weal</a:t>
              </a:r>
            </a:p>
            <a:p>
              <a:pPr>
                <a:lnSpc>
                  <a:spcPct val="80000"/>
                </a:lnSpc>
              </a:pPr>
              <a:r>
                <a:rPr lang="en-GB" sz="1400" dirty="0">
                  <a:solidFill>
                    <a:srgbClr val="424D3D"/>
                  </a:solidFill>
                </a:rPr>
                <a:t>Managing Director</a:t>
              </a:r>
            </a:p>
            <a:p>
              <a:pPr>
                <a:lnSpc>
                  <a:spcPct val="114000"/>
                </a:lnSpc>
              </a:pPr>
              <a:r>
                <a:rPr lang="en-GB" sz="1400" b="1" dirty="0">
                  <a:solidFill>
                    <a:srgbClr val="424D3D"/>
                  </a:solidFill>
                </a:rPr>
                <a:t>01603 251730</a:t>
              </a:r>
            </a:p>
            <a:p>
              <a:pPr>
                <a:lnSpc>
                  <a:spcPct val="114000"/>
                </a:lnSpc>
              </a:pPr>
              <a:r>
                <a:rPr lang="en-GB" sz="1400" dirty="0">
                  <a:solidFill>
                    <a:srgbClr val="424D3D"/>
                  </a:solidFill>
                </a:rPr>
                <a:t>wendy.weal@interfaceenterprises.co.uk </a:t>
              </a:r>
            </a:p>
            <a:p>
              <a:pPr>
                <a:lnSpc>
                  <a:spcPct val="114000"/>
                </a:lnSpc>
              </a:pPr>
              <a:r>
                <a:rPr lang="en-GB" sz="1400" b="1" dirty="0">
                  <a:solidFill>
                    <a:srgbClr val="424D3D"/>
                  </a:solidFill>
                  <a:hlinkClick r:id="rId4"/>
                </a:rPr>
                <a:t>www.interfaceenterprises.co.uk</a:t>
              </a:r>
              <a:r>
                <a:rPr lang="en-GB" sz="1400" b="1" dirty="0">
                  <a:solidFill>
                    <a:srgbClr val="424D3D"/>
                  </a:solidFill>
                </a:rPr>
                <a:t> </a:t>
              </a:r>
            </a:p>
          </p:txBody>
        </p:sp>
      </p:grpSp>
      <p:sp>
        <p:nvSpPr>
          <p:cNvPr id="2" name="Rectangle 1"/>
          <p:cNvSpPr/>
          <p:nvPr/>
        </p:nvSpPr>
        <p:spPr>
          <a:xfrm>
            <a:off x="-548642" y="7210094"/>
            <a:ext cx="8046717" cy="304826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3364632" y="7701606"/>
            <a:ext cx="3556546" cy="954107"/>
          </a:xfrm>
          <a:prstGeom prst="rect">
            <a:avLst/>
          </a:prstGeom>
          <a:noFill/>
        </p:spPr>
        <p:txBody>
          <a:bodyPr wrap="square" rtlCol="0">
            <a:spAutoFit/>
          </a:bodyPr>
          <a:lstStyle/>
          <a:p>
            <a:r>
              <a:rPr lang="en-GB" sz="1400" dirty="0">
                <a:solidFill>
                  <a:srgbClr val="424D3D"/>
                </a:solidFill>
              </a:rPr>
              <a:t>25b Henderson Business Centre</a:t>
            </a:r>
          </a:p>
          <a:p>
            <a:r>
              <a:rPr lang="en-GB" sz="1400" dirty="0">
                <a:solidFill>
                  <a:srgbClr val="424D3D"/>
                </a:solidFill>
              </a:rPr>
              <a:t>51 Ivy Road</a:t>
            </a:r>
          </a:p>
          <a:p>
            <a:r>
              <a:rPr lang="en-GB" sz="1400" dirty="0">
                <a:solidFill>
                  <a:srgbClr val="424D3D"/>
                </a:solidFill>
              </a:rPr>
              <a:t>Norwich</a:t>
            </a:r>
          </a:p>
          <a:p>
            <a:r>
              <a:rPr lang="en-GB" sz="1400" dirty="0">
                <a:solidFill>
                  <a:srgbClr val="424D3D"/>
                </a:solidFill>
              </a:rPr>
              <a:t>NR5 8BF</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850" y="7536174"/>
            <a:ext cx="2800319" cy="118459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5" name="Rectangle 14"/>
          <p:cNvSpPr/>
          <p:nvPr/>
        </p:nvSpPr>
        <p:spPr>
          <a:xfrm>
            <a:off x="465858" y="7536174"/>
            <a:ext cx="2898775" cy="1184594"/>
          </a:xfrm>
          <a:prstGeom prst="rect">
            <a:avLst/>
          </a:prstGeom>
          <a:noFill/>
          <a:ln w="1809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41D3C6E1-1AAA-4CD9-A1E5-1386F8DFA8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4303" y="9340488"/>
            <a:ext cx="1445731" cy="568654"/>
          </a:xfrm>
          <a:prstGeom prst="rect">
            <a:avLst/>
          </a:prstGeom>
        </p:spPr>
      </p:pic>
    </p:spTree>
    <p:extLst>
      <p:ext uri="{BB962C8B-B14F-4D97-AF65-F5344CB8AC3E}">
        <p14:creationId xmlns:p14="http://schemas.microsoft.com/office/powerpoint/2010/main" val="19903600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A92DDBF5368A498BBD8BF4252756EF" ma:contentTypeVersion="2" ma:contentTypeDescription="Create a new document." ma:contentTypeScope="" ma:versionID="ae0a26abbba425ca27d986cdd5b588db">
  <xsd:schema xmlns:xsd="http://www.w3.org/2001/XMLSchema" xmlns:xs="http://www.w3.org/2001/XMLSchema" xmlns:p="http://schemas.microsoft.com/office/2006/metadata/properties" xmlns:ns2="d8dbd38d-28dd-40d1-8ec5-e3c8a3cebb90" targetNamespace="http://schemas.microsoft.com/office/2006/metadata/properties" ma:root="true" ma:fieldsID="a23fec6f35ca32a772fa76f95788f9eb" ns2:_="">
    <xsd:import namespace="d8dbd38d-28dd-40d1-8ec5-e3c8a3cebb90"/>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bd38d-28dd-40d1-8ec5-e3c8a3cebb9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094476-5189-40D4-9291-DA00C71413C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8dbd38d-28dd-40d1-8ec5-e3c8a3cebb90"/>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2EC5CD7-CB53-491C-9720-F1B73725D970}">
  <ds:schemaRefs>
    <ds:schemaRef ds:uri="http://schemas.microsoft.com/sharepoint/v3/contenttype/forms"/>
  </ds:schemaRefs>
</ds:datastoreItem>
</file>

<file path=customXml/itemProps3.xml><?xml version="1.0" encoding="utf-8"?>
<ds:datastoreItem xmlns:ds="http://schemas.openxmlformats.org/officeDocument/2006/customXml" ds:itemID="{2A5E2C06-25A2-47C3-B16B-7F9C8120F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bd38d-28dd-40d1-8ec5-e3c8a3cebb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2927</TotalTime>
  <Words>1206</Words>
  <Application>Microsoft Office PowerPoint</Application>
  <PresentationFormat>A4 Paper (210x297 mm)</PresentationFormat>
  <Paragraphs>102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Rounded MT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Interface</dc:creator>
  <cp:lastModifiedBy>Wendy Weal</cp:lastModifiedBy>
  <cp:revision>277</cp:revision>
  <dcterms:created xsi:type="dcterms:W3CDTF">2015-02-24T13:47:49Z</dcterms:created>
  <dcterms:modified xsi:type="dcterms:W3CDTF">2022-08-01T11:47:56Z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0x01010010A92DDBF5368A498BBD8BF4252756EF</vt:lpwstr>
  </property>
</Properties>
</file>